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8" r:id="rId2"/>
    <p:sldMasterId id="2147483692" r:id="rId3"/>
    <p:sldMasterId id="2147483698" r:id="rId4"/>
  </p:sldMasterIdLst>
  <p:notesMasterIdLst>
    <p:notesMasterId r:id="rId30"/>
  </p:notesMasterIdLst>
  <p:sldIdLst>
    <p:sldId id="392" r:id="rId5"/>
    <p:sldId id="8234" r:id="rId6"/>
    <p:sldId id="8236" r:id="rId7"/>
    <p:sldId id="8235" r:id="rId8"/>
    <p:sldId id="8075" r:id="rId9"/>
    <p:sldId id="8242" r:id="rId10"/>
    <p:sldId id="8243" r:id="rId11"/>
    <p:sldId id="8077" r:id="rId12"/>
    <p:sldId id="8238" r:id="rId13"/>
    <p:sldId id="8245" r:id="rId14"/>
    <p:sldId id="8082" r:id="rId15"/>
    <p:sldId id="8255" r:id="rId16"/>
    <p:sldId id="8256" r:id="rId17"/>
    <p:sldId id="278" r:id="rId18"/>
    <p:sldId id="8213" r:id="rId19"/>
    <p:sldId id="8257" r:id="rId20"/>
    <p:sldId id="8102" r:id="rId21"/>
    <p:sldId id="397" r:id="rId22"/>
    <p:sldId id="8222" r:id="rId23"/>
    <p:sldId id="8253" r:id="rId24"/>
    <p:sldId id="8254" r:id="rId25"/>
    <p:sldId id="8247" r:id="rId26"/>
    <p:sldId id="8250" r:id="rId27"/>
    <p:sldId id="8251" r:id="rId28"/>
    <p:sldId id="277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6" d="100"/>
          <a:sy n="66" d="100"/>
        </p:scale>
        <p:origin x="644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F9BE82-5491-4B31-84C3-08A3A1F057F9}" type="datetimeFigureOut">
              <a:rPr lang="en-PH" smtClean="0"/>
              <a:t>02/09/2025</a:t>
            </a:fld>
            <a:endParaRPr lang="en-P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6FD998-5D3B-4247-8A5F-CCE81A340B9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925487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/>
              <a:t>ADD TOTALS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69C0F-5122-48B1-9930-0E89B213E284}" type="slidenum">
              <a:rPr kumimoji="0" lang="en-P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P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598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061A3-5138-0736-CB1B-772B61A00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48C6FA-A859-4FFE-488D-4E0068DB38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C9B1D3-DE6C-899C-4D77-4D1159F30F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EB51BB-3608-357D-9041-5A19EA0322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B49DD-8199-44A3-96B7-65281E1554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29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60654-494A-891B-79F8-3649045EA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E26A7F-F6B6-D95D-5FF8-35AAAFD59C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AD3276-A926-8591-050A-1DF9DADD1A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B8BF12-91FA-9732-8674-C357EEA068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B49DD-8199-44A3-96B7-65281E1554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264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A60DB-A083-470E-138B-E70115288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FECB30-B348-C6FB-53F9-50F05BD37A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2BF6DC-1EA6-1C77-45D9-DE8B23D60F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01102B-53A5-C67C-73F5-FCA9C44819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B49DD-8199-44A3-96B7-65281E1554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711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5F14A-9C61-5C1F-84BA-8AF33CA8C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04E330-BD34-5BDA-8967-D26C3CAF73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0BCEFF-F8D3-1981-032B-8F93499663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87A231-8661-F918-A8B7-041D1EAF45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B49DD-8199-44A3-96B7-65281E1554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8992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B72F0-7819-14D1-4950-F7A1F8923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E3DAD5-10AB-8CE0-916B-BB34D11BE2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236B9A-DA46-6795-51AB-84E6CAA723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C37501-3CFE-802D-0C27-51EF0F503F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B49DD-8199-44A3-96B7-65281E1554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85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15FB9-EA73-9B64-C470-7A29D94FD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3DF73A-BA0F-B5BB-62EF-A125933E00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6FA752-DFCA-0C4C-7E52-3CA0487344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101F6C-A9B9-8A62-02E1-CCCFDC1F90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B49DD-8199-44A3-96B7-65281E1554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451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C1536-A6AA-658F-A56B-226361099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6D542E-4F98-1570-3F5C-24D37C639C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5DFB99-7225-AB21-2C74-67D5FAA425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E3F27-ECF4-5233-3548-383C44408D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36FCB0-44E7-4BF1-855C-185D603E7C38}" type="slidenum">
              <a:rPr kumimoji="0" lang="en-PH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PH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6C9AA801-4E10-45A6-2804-4F8BB3AC6888}"/>
              </a:ext>
            </a:extLst>
          </p:cNvPr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016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BB95E-1675-E9BD-F99B-F5AC3B4EA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0039F4-89BB-42EF-7206-6D721236FB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10B6A1-0826-3E09-BDB1-79F356F87D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1E71D-7F48-AB04-172B-E02F5AC69D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B49DD-8199-44A3-96B7-65281E1554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325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F3925-CDBD-BBD3-F39D-F735FF17D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CD8691-A9C2-E2AD-B30B-4CE76DA5B1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B5C2FA-A12B-1A50-D412-5FC2F12FAE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D3A7B-BBA5-6EDD-8322-2DC042C4CC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B49DD-8199-44A3-96B7-65281E1554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374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76262-D0DE-6D8C-1929-4761F92C7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10AC13-484A-AE77-CD7F-5341B3E6FE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031742-D4B4-0718-02D4-FD3B663375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F1213-6E88-62FF-1A30-684C0A61B2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B49DD-8199-44A3-96B7-65281E1554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812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AE27C-CD19-ADFD-817A-B66778181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A2619C-F211-5CCE-7BC3-01953EC797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D62C99-976E-E67A-AF5D-88AE856AE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33CE5-B983-60B5-E2E2-F0FDB1A354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B49DD-8199-44A3-96B7-65281E1554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371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4029F-8ED3-0F0E-8D17-232F4A617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964570-8FC4-4466-C829-F1D84B4DF5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15582C-9FB6-8EE3-E7A4-56DED69226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5F4B87-B5A1-0048-B03E-90BF3299F8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B49DD-8199-44A3-96B7-65281E1554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264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72633-DF52-B2DD-EC66-E2766D2EC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EF8EB3-792D-97DB-352E-CDF6E81FA4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7A540A-6ABB-6A1B-BE32-1821A8EF0D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6E57A9-B0EE-5824-73A5-E6852B21FC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B49DD-8199-44A3-96B7-65281E1554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873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67752-CD87-006C-628A-E5745F314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BD484E-9565-D780-0AB6-FC5BE7CFC8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ADA42D-7EF5-DC44-B601-5264740F1E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42EB62-73E7-198F-549E-E2BB022438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B49DD-8199-44A3-96B7-65281E1554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469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8BACC-B01A-94B8-C8BC-5D8E0C7537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6968F7-CE1A-1594-E6B6-5AD4CB0328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0700DF-F9D6-471F-B492-7FD68BCE5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C572B-C374-43C2-8D66-867618CFDF8D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70C75-1EBD-4D44-4AAF-EBBE92E7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21241-E071-B6BB-DC7B-5B86FA916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30015-4277-417A-B699-84765D520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6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12140-1320-D1DC-961B-BE120B489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9B4AD6-6462-F9B3-6864-F6D5CEB868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9E9E4-0664-A567-BDC8-514F4880A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C572B-C374-43C2-8D66-867618CFDF8D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22373-8550-2EE9-7FF4-D7F9C00D0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4D424-9359-439B-B0D9-1D121D29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30015-4277-417A-B699-84765D520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69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1E224C-7A2C-C7D1-D119-189FA59352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D420F8-E3B7-EBDF-2DA1-013B0A86F7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A50C7-C4BD-BF1C-2ACA-E7B0CBA59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C572B-C374-43C2-8D66-867618CFDF8D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B9A9B-44D5-8DD3-3512-3C2CA5042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E4FC6-3F8B-8323-F6FA-8723321D7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30015-4277-417A-B699-84765D520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04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75098" y="5657850"/>
            <a:ext cx="3901440" cy="342900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654209" y="131692"/>
            <a:ext cx="1726095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Jun 25, 2025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08058" y="5657850"/>
            <a:ext cx="2804160" cy="342900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4450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building&#10;&#10;Description automatically generated">
            <a:extLst>
              <a:ext uri="{FF2B5EF4-FFF2-40B4-BE49-F238E27FC236}">
                <a16:creationId xmlns:a16="http://schemas.microsoft.com/office/drawing/2014/main" id="{EA86D463-814E-D467-E372-5062A6B18F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BEB802-9523-F3C9-5335-5929EC329231}"/>
              </a:ext>
            </a:extLst>
          </p:cNvPr>
          <p:cNvSpPr txBox="1"/>
          <p:nvPr userDrawn="1"/>
        </p:nvSpPr>
        <p:spPr>
          <a:xfrm>
            <a:off x="3048000" y="3310723"/>
            <a:ext cx="6096000" cy="269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154"/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4B9A297-956C-4179-6206-618EFF50AD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26" y="6216227"/>
            <a:ext cx="1012899" cy="58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86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9">
          <p15:clr>
            <a:srgbClr val="FBAE40"/>
          </p15:clr>
        </p15:guide>
        <p15:guide id="2" pos="475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9CFB4-8703-14ED-0139-8A82D7D5BE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465DE9-5FA6-AFBA-1108-AF4920135B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3306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91B1-0AE3-1F0E-183C-A7FB72EBC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9E2B6-96E2-0776-589C-A5391C1D3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1385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91B1-0AE3-1F0E-183C-A7FB72EBC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223837"/>
            <a:ext cx="113538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728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D277F-D154-DE20-2A0B-BBE4A4209B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E7E53E-F1D3-E211-F964-8A6FB301A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77832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D852E-E5D2-2CA6-B7A9-D59E2C41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F1CAF-87C9-7ED8-F4FF-18F6F69BE6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C24864-4232-8AA7-8E27-FA428B911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55389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6C800-8784-B86F-3A22-90CBD373CA9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732597"/>
            <a:ext cx="5157787" cy="548640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E26171-56A0-78C0-0D16-CB9CEAE5C4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64581"/>
            <a:ext cx="5157787" cy="39598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44DF22-53C7-3726-F8A7-CC2F3318C3C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732597"/>
            <a:ext cx="5183188" cy="548640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D48274-624F-5E63-480D-75C07BD594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64581"/>
            <a:ext cx="5183188" cy="39598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AEE0D5-3158-7C84-4A47-C6D498CA6E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44913"/>
            <a:ext cx="10515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9941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AB274-D592-5856-4961-9FDABE1CE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E33A2-4F13-07A9-97CA-FED34BCCD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0AC81-69C6-F6A8-895D-1C05CD46D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C572B-C374-43C2-8D66-867618CFDF8D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9D2BD-6CFE-AB93-AA19-70130557A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163E1-7B2C-CDA2-09FA-0FF0743E7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30015-4277-417A-B699-84765D520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401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B736B-0FD1-13C8-615A-2D2D4532D8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68266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22294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24E038C-8E28-0732-CEC0-6DF5D7D8A2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457200"/>
            <a:ext cx="3381692" cy="13716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4000" b="1" i="0">
                <a:latin typeface="Aptos ExtraBold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73F951D-A1DC-AE23-9F9C-689A8B234A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743198"/>
            <a:ext cx="3381692" cy="3125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2406329-C508-F768-9567-AFFB22524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8200" y="1828800"/>
            <a:ext cx="1645920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B31B5E1-3444-257C-6548-8AE9E3BDB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2057400"/>
            <a:ext cx="3383058" cy="45720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52DF67C-66C4-6472-4253-8064FFA0025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465098" y="987425"/>
            <a:ext cx="689029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6688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15123FA-9140-0391-2A64-5744BF998C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457200"/>
            <a:ext cx="3381692" cy="13716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4000" b="1" i="0">
                <a:latin typeface="Aptos ExtraBold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EE46772-9121-CBD1-A632-D60729F74C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65320" y="987425"/>
            <a:ext cx="6890068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9A0CD2B-C576-072C-B40C-A118BBEC0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743198"/>
            <a:ext cx="3381692" cy="3125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749D84A-AA80-E75A-65D1-3A41A682D9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2057400"/>
            <a:ext cx="3383058" cy="45720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49FEE9-C729-657E-1903-A69C50407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8200" y="1828800"/>
            <a:ext cx="1645920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46019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BE2CEB3F-96E2-DCE8-821A-67A537C47A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626" y="288438"/>
            <a:ext cx="11353800" cy="9144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z="3600"/>
              <a:t>Terminal 2</a:t>
            </a:r>
            <a:endParaRPr lang="en-PH" sz="360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975184C7-B5D5-2C16-751F-D1E639F390EF}"/>
              </a:ext>
            </a:extLst>
          </p:cNvPr>
          <p:cNvSpPr txBox="1">
            <a:spLocks/>
          </p:cNvSpPr>
          <p:nvPr userDrawn="1"/>
        </p:nvSpPr>
        <p:spPr>
          <a:xfrm>
            <a:off x="601626" y="849270"/>
            <a:ext cx="11353800" cy="420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ptos ExtraBold" panose="020B0004020202020204" pitchFamily="34" charset="0"/>
                <a:ea typeface="+mj-ea"/>
                <a:cs typeface="+mj-cs"/>
              </a:defRPr>
            </a:lvl1pPr>
          </a:lstStyle>
          <a:p>
            <a:endParaRPr lang="en-PH" sz="2000"/>
          </a:p>
        </p:txBody>
      </p:sp>
    </p:spTree>
    <p:extLst>
      <p:ext uri="{BB962C8B-B14F-4D97-AF65-F5344CB8AC3E}">
        <p14:creationId xmlns:p14="http://schemas.microsoft.com/office/powerpoint/2010/main" val="5562180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6">
            <a:extLst>
              <a:ext uri="{FF2B5EF4-FFF2-40B4-BE49-F238E27FC236}">
                <a16:creationId xmlns:a16="http://schemas.microsoft.com/office/drawing/2014/main" id="{92D7D637-633F-8998-8A3C-889475FD4E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7710" y="397353"/>
            <a:ext cx="10191510" cy="548640"/>
          </a:xfrm>
        </p:spPr>
        <p:txBody>
          <a:bodyPr/>
          <a:lstStyle/>
          <a:p>
            <a:r>
              <a:rPr lang="en-US" sz="3200"/>
              <a:t>Basement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62CEAE-CE7E-53AB-F9A5-C7416D0A855C}"/>
              </a:ext>
            </a:extLst>
          </p:cNvPr>
          <p:cNvSpPr txBox="1"/>
          <p:nvPr userDrawn="1"/>
        </p:nvSpPr>
        <p:spPr>
          <a:xfrm>
            <a:off x="497711" y="943666"/>
            <a:ext cx="1019151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sz="2000">
              <a:solidFill>
                <a:srgbClr val="143D46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8241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BE2CEB3F-96E2-DCE8-821A-67A537C47A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626" y="288438"/>
            <a:ext cx="11353800" cy="9144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z="3600"/>
              <a:t>Terminal 1</a:t>
            </a:r>
            <a:endParaRPr lang="en-PH" sz="360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975184C7-B5D5-2C16-751F-D1E639F390EF}"/>
              </a:ext>
            </a:extLst>
          </p:cNvPr>
          <p:cNvSpPr txBox="1">
            <a:spLocks/>
          </p:cNvSpPr>
          <p:nvPr userDrawn="1"/>
        </p:nvSpPr>
        <p:spPr>
          <a:xfrm>
            <a:off x="601626" y="849270"/>
            <a:ext cx="11353800" cy="420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ptos ExtraBold" panose="020B0004020202020204" pitchFamily="34" charset="0"/>
                <a:ea typeface="+mj-ea"/>
                <a:cs typeface="+mj-cs"/>
              </a:defRPr>
            </a:lvl1pPr>
          </a:lstStyle>
          <a:p>
            <a:endParaRPr lang="en-PH" sz="2000"/>
          </a:p>
        </p:txBody>
      </p:sp>
    </p:spTree>
    <p:extLst>
      <p:ext uri="{BB962C8B-B14F-4D97-AF65-F5344CB8AC3E}">
        <p14:creationId xmlns:p14="http://schemas.microsoft.com/office/powerpoint/2010/main" val="18460310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75098" y="5657850"/>
            <a:ext cx="3901440" cy="342900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654209" y="131692"/>
            <a:ext cx="1726095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Jun 25, 2025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08058" y="5657850"/>
            <a:ext cx="2804160" cy="342900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53613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2"/>
            <a:ext cx="10363200" cy="5918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45" b="1" i="0">
                <a:solidFill>
                  <a:srgbClr val="133C46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993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8139">
              <a:spcBef>
                <a:spcPts val="19"/>
              </a:spcBef>
            </a:pPr>
            <a:r>
              <a:rPr lang="en-PH" spc="-6"/>
              <a:t>10/16/2024</a:t>
            </a:r>
            <a:endParaRPr lang="en-PH" spc="-6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93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8139">
              <a:spcBef>
                <a:spcPts val="19"/>
              </a:spcBef>
            </a:pPr>
            <a:r>
              <a:rPr lang="en-PH" spc="-189"/>
              <a:t>|</a:t>
            </a:r>
            <a:r>
              <a:rPr lang="en-PH" spc="-10"/>
              <a:t> </a:t>
            </a:r>
            <a:fld id="{81D60167-4931-47E6-BA6A-407CBD079E47}" type="slidenum">
              <a:rPr spc="19" smtClean="0"/>
              <a:pPr marL="8139">
                <a:spcBef>
                  <a:spcPts val="19"/>
                </a:spcBef>
              </a:pPr>
              <a:t>‹#›</a:t>
            </a:fld>
            <a:endParaRPr spc="19" dirty="0"/>
          </a:p>
        </p:txBody>
      </p:sp>
    </p:spTree>
    <p:extLst>
      <p:ext uri="{BB962C8B-B14F-4D97-AF65-F5344CB8AC3E}">
        <p14:creationId xmlns:p14="http://schemas.microsoft.com/office/powerpoint/2010/main" val="17974085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12747" y="2927329"/>
            <a:ext cx="3966505" cy="591808"/>
          </a:xfrm>
        </p:spPr>
        <p:txBody>
          <a:bodyPr lIns="0" tIns="0" rIns="0" bIns="0"/>
          <a:lstStyle>
            <a:lvl1pPr>
              <a:defRPr sz="3845" b="1" i="0">
                <a:solidFill>
                  <a:srgbClr val="133C46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993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8139">
              <a:spcBef>
                <a:spcPts val="19"/>
              </a:spcBef>
            </a:pPr>
            <a:r>
              <a:rPr lang="en-PH" spc="-6"/>
              <a:t>10/16/2024</a:t>
            </a:r>
            <a:endParaRPr lang="en-PH" spc="-6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93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8139">
              <a:spcBef>
                <a:spcPts val="19"/>
              </a:spcBef>
            </a:pPr>
            <a:r>
              <a:rPr lang="en-PH" spc="-189"/>
              <a:t>|</a:t>
            </a:r>
            <a:r>
              <a:rPr lang="en-PH" spc="-10"/>
              <a:t> </a:t>
            </a:r>
            <a:fld id="{81D60167-4931-47E6-BA6A-407CBD079E47}" type="slidenum">
              <a:rPr spc="19" smtClean="0"/>
              <a:pPr marL="8139">
                <a:spcBef>
                  <a:spcPts val="19"/>
                </a:spcBef>
              </a:pPr>
              <a:t>‹#›</a:t>
            </a:fld>
            <a:endParaRPr spc="19" dirty="0"/>
          </a:p>
        </p:txBody>
      </p:sp>
    </p:spTree>
    <p:extLst>
      <p:ext uri="{BB962C8B-B14F-4D97-AF65-F5344CB8AC3E}">
        <p14:creationId xmlns:p14="http://schemas.microsoft.com/office/powerpoint/2010/main" val="2224928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266B0-3D4F-6A2F-FAA9-8C2C4FAA9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CBDBF-FE8A-3B21-0FDD-F1A60265F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4EAEB-1D23-593B-FB3F-4D57013AA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C572B-C374-43C2-8D66-867618CFDF8D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E7E15-91B0-C76C-9CEC-0CAC24BC1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91ADD-2B21-07B0-4AD0-C1D405E07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30015-4277-417A-B699-84765D520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550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12747" y="2927329"/>
            <a:ext cx="3966505" cy="591808"/>
          </a:xfrm>
        </p:spPr>
        <p:txBody>
          <a:bodyPr lIns="0" tIns="0" rIns="0" bIns="0"/>
          <a:lstStyle>
            <a:lvl1pPr>
              <a:defRPr sz="3845" b="1" i="0">
                <a:solidFill>
                  <a:srgbClr val="133C46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5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5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993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8139">
              <a:spcBef>
                <a:spcPts val="19"/>
              </a:spcBef>
            </a:pPr>
            <a:r>
              <a:rPr lang="en-PH" spc="-6"/>
              <a:t>10/16/2024</a:t>
            </a:r>
            <a:endParaRPr lang="en-PH" spc="-6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93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8139">
              <a:spcBef>
                <a:spcPts val="19"/>
              </a:spcBef>
            </a:pPr>
            <a:r>
              <a:rPr lang="en-PH" spc="-189"/>
              <a:t>|</a:t>
            </a:r>
            <a:r>
              <a:rPr lang="en-PH" spc="-10"/>
              <a:t> </a:t>
            </a:r>
            <a:fld id="{81D60167-4931-47E6-BA6A-407CBD079E47}" type="slidenum">
              <a:rPr spc="19" smtClean="0"/>
              <a:pPr marL="8139">
                <a:spcBef>
                  <a:spcPts val="19"/>
                </a:spcBef>
              </a:pPr>
              <a:t>‹#›</a:t>
            </a:fld>
            <a:endParaRPr spc="19" dirty="0"/>
          </a:p>
        </p:txBody>
      </p:sp>
    </p:spTree>
    <p:extLst>
      <p:ext uri="{BB962C8B-B14F-4D97-AF65-F5344CB8AC3E}">
        <p14:creationId xmlns:p14="http://schemas.microsoft.com/office/powerpoint/2010/main" val="42678164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" y="12170"/>
            <a:ext cx="12191999" cy="683667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2963333" y="579878"/>
            <a:ext cx="192424" cy="5609722"/>
          </a:xfrm>
          <a:custGeom>
            <a:avLst/>
            <a:gdLst/>
            <a:ahLst/>
            <a:cxnLst/>
            <a:rect l="l" t="t" r="r" b="b"/>
            <a:pathLst>
              <a:path w="238125" h="8752205">
                <a:moveTo>
                  <a:pt x="238125" y="0"/>
                </a:moveTo>
                <a:lnTo>
                  <a:pt x="0" y="0"/>
                </a:lnTo>
                <a:lnTo>
                  <a:pt x="0" y="8752204"/>
                </a:lnTo>
                <a:lnTo>
                  <a:pt x="238125" y="8752204"/>
                </a:lnTo>
                <a:lnTo>
                  <a:pt x="238125" y="0"/>
                </a:lnTo>
                <a:close/>
              </a:path>
            </a:pathLst>
          </a:custGeom>
          <a:solidFill>
            <a:srgbClr val="F8FAFC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456" y="6214019"/>
            <a:ext cx="1008303" cy="585994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460182" y="6482605"/>
            <a:ext cx="1554788" cy="231992"/>
          </a:xfrm>
          <a:custGeom>
            <a:avLst/>
            <a:gdLst/>
            <a:ahLst/>
            <a:cxnLst/>
            <a:rect l="l" t="t" r="r" b="b"/>
            <a:pathLst>
              <a:path w="1924050" h="361950">
                <a:moveTo>
                  <a:pt x="1924050" y="0"/>
                </a:moveTo>
                <a:lnTo>
                  <a:pt x="1266825" y="0"/>
                </a:lnTo>
                <a:lnTo>
                  <a:pt x="0" y="0"/>
                </a:lnTo>
                <a:lnTo>
                  <a:pt x="0" y="361886"/>
                </a:lnTo>
                <a:lnTo>
                  <a:pt x="1266825" y="361886"/>
                </a:lnTo>
                <a:lnTo>
                  <a:pt x="1924050" y="361886"/>
                </a:lnTo>
                <a:lnTo>
                  <a:pt x="1924050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12747" y="2927329"/>
            <a:ext cx="3966505" cy="591808"/>
          </a:xfrm>
        </p:spPr>
        <p:txBody>
          <a:bodyPr lIns="0" tIns="0" rIns="0" bIns="0"/>
          <a:lstStyle>
            <a:lvl1pPr>
              <a:defRPr sz="3845" b="1" i="0">
                <a:solidFill>
                  <a:srgbClr val="133C46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993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8139">
              <a:spcBef>
                <a:spcPts val="19"/>
              </a:spcBef>
            </a:pPr>
            <a:r>
              <a:rPr lang="en-PH" spc="-6"/>
              <a:t>10/16/2024</a:t>
            </a:r>
            <a:endParaRPr lang="en-PH" spc="-6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93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8139">
              <a:spcBef>
                <a:spcPts val="19"/>
              </a:spcBef>
            </a:pPr>
            <a:r>
              <a:rPr lang="en-PH" spc="-189"/>
              <a:t>|</a:t>
            </a:r>
            <a:r>
              <a:rPr lang="en-PH" spc="-10"/>
              <a:t> </a:t>
            </a:r>
            <a:fld id="{81D60167-4931-47E6-BA6A-407CBD079E47}" type="slidenum">
              <a:rPr spc="19" smtClean="0"/>
              <a:pPr marL="8139">
                <a:spcBef>
                  <a:spcPts val="19"/>
                </a:spcBef>
              </a:pPr>
              <a:t>‹#›</a:t>
            </a:fld>
            <a:endParaRPr spc="19" dirty="0"/>
          </a:p>
        </p:txBody>
      </p:sp>
    </p:spTree>
    <p:extLst>
      <p:ext uri="{BB962C8B-B14F-4D97-AF65-F5344CB8AC3E}">
        <p14:creationId xmlns:p14="http://schemas.microsoft.com/office/powerpoint/2010/main" val="4401957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" y="39"/>
            <a:ext cx="12191999" cy="6854907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016003" y="250274"/>
            <a:ext cx="500303" cy="354093"/>
          </a:xfrm>
          <a:custGeom>
            <a:avLst/>
            <a:gdLst/>
            <a:ahLst/>
            <a:cxnLst/>
            <a:rect l="l" t="t" r="r" b="b"/>
            <a:pathLst>
              <a:path w="619125" h="552450">
                <a:moveTo>
                  <a:pt x="619125" y="0"/>
                </a:moveTo>
                <a:lnTo>
                  <a:pt x="0" y="0"/>
                </a:lnTo>
                <a:lnTo>
                  <a:pt x="0" y="552373"/>
                </a:lnTo>
                <a:lnTo>
                  <a:pt x="619125" y="552373"/>
                </a:lnTo>
                <a:lnTo>
                  <a:pt x="619125" y="0"/>
                </a:lnTo>
                <a:close/>
              </a:path>
            </a:pathLst>
          </a:custGeom>
          <a:solidFill>
            <a:srgbClr val="B6D0D6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8" name="bg object 18"/>
          <p:cNvSpPr/>
          <p:nvPr/>
        </p:nvSpPr>
        <p:spPr>
          <a:xfrm>
            <a:off x="646545" y="604277"/>
            <a:ext cx="869758" cy="256412"/>
          </a:xfrm>
          <a:custGeom>
            <a:avLst/>
            <a:gdLst/>
            <a:ahLst/>
            <a:cxnLst/>
            <a:rect l="l" t="t" r="r" b="b"/>
            <a:pathLst>
              <a:path w="1076325" h="400050">
                <a:moveTo>
                  <a:pt x="1076325" y="0"/>
                </a:moveTo>
                <a:lnTo>
                  <a:pt x="0" y="0"/>
                </a:lnTo>
                <a:lnTo>
                  <a:pt x="0" y="399986"/>
                </a:lnTo>
                <a:lnTo>
                  <a:pt x="1076325" y="399986"/>
                </a:lnTo>
                <a:lnTo>
                  <a:pt x="1076325" y="0"/>
                </a:lnTo>
                <a:close/>
              </a:path>
            </a:pathLst>
          </a:custGeom>
          <a:solidFill>
            <a:srgbClr val="EAF6F8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9" name="bg object 19"/>
          <p:cNvSpPr/>
          <p:nvPr/>
        </p:nvSpPr>
        <p:spPr>
          <a:xfrm>
            <a:off x="0" y="5173907"/>
            <a:ext cx="3330222" cy="1682143"/>
          </a:xfrm>
          <a:custGeom>
            <a:avLst/>
            <a:gdLst/>
            <a:ahLst/>
            <a:cxnLst/>
            <a:rect l="l" t="t" r="r" b="b"/>
            <a:pathLst>
              <a:path w="4121150" h="2624454">
                <a:moveTo>
                  <a:pt x="1497710" y="0"/>
                </a:moveTo>
                <a:lnTo>
                  <a:pt x="0" y="1496542"/>
                </a:lnTo>
                <a:lnTo>
                  <a:pt x="0" y="2624327"/>
                </a:lnTo>
                <a:lnTo>
                  <a:pt x="4120641" y="2624327"/>
                </a:lnTo>
                <a:lnTo>
                  <a:pt x="1497710" y="0"/>
                </a:lnTo>
                <a:close/>
              </a:path>
            </a:pathLst>
          </a:custGeom>
          <a:solidFill>
            <a:srgbClr val="B6D0D6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20" name="bg object 20"/>
          <p:cNvSpPr/>
          <p:nvPr/>
        </p:nvSpPr>
        <p:spPr>
          <a:xfrm>
            <a:off x="207819" y="256412"/>
            <a:ext cx="1308485" cy="604399"/>
          </a:xfrm>
          <a:custGeom>
            <a:avLst/>
            <a:gdLst/>
            <a:ahLst/>
            <a:cxnLst/>
            <a:rect l="l" t="t" r="r" b="b"/>
            <a:pathLst>
              <a:path w="1619250" h="942975">
                <a:moveTo>
                  <a:pt x="1619250" y="0"/>
                </a:moveTo>
                <a:lnTo>
                  <a:pt x="0" y="0"/>
                </a:lnTo>
                <a:lnTo>
                  <a:pt x="0" y="942721"/>
                </a:lnTo>
                <a:lnTo>
                  <a:pt x="546074" y="942721"/>
                </a:lnTo>
                <a:lnTo>
                  <a:pt x="1619250" y="0"/>
                </a:lnTo>
                <a:close/>
              </a:path>
            </a:pathLst>
          </a:custGeom>
          <a:solidFill>
            <a:srgbClr val="133C46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pic>
        <p:nvPicPr>
          <p:cNvPr id="21" name="bg 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456" y="6214019"/>
            <a:ext cx="1008303" cy="585994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10460182" y="6482605"/>
            <a:ext cx="1554788" cy="231992"/>
          </a:xfrm>
          <a:custGeom>
            <a:avLst/>
            <a:gdLst/>
            <a:ahLst/>
            <a:cxnLst/>
            <a:rect l="l" t="t" r="r" b="b"/>
            <a:pathLst>
              <a:path w="1924050" h="361950">
                <a:moveTo>
                  <a:pt x="1924050" y="0"/>
                </a:moveTo>
                <a:lnTo>
                  <a:pt x="1266825" y="0"/>
                </a:lnTo>
                <a:lnTo>
                  <a:pt x="0" y="0"/>
                </a:lnTo>
                <a:lnTo>
                  <a:pt x="0" y="361886"/>
                </a:lnTo>
                <a:lnTo>
                  <a:pt x="1266825" y="361886"/>
                </a:lnTo>
                <a:lnTo>
                  <a:pt x="1924050" y="361886"/>
                </a:lnTo>
                <a:lnTo>
                  <a:pt x="1924050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23" name="bg object 23"/>
          <p:cNvSpPr/>
          <p:nvPr/>
        </p:nvSpPr>
        <p:spPr>
          <a:xfrm>
            <a:off x="215515" y="970539"/>
            <a:ext cx="11822545" cy="5207196"/>
          </a:xfrm>
          <a:custGeom>
            <a:avLst/>
            <a:gdLst/>
            <a:ahLst/>
            <a:cxnLst/>
            <a:rect l="l" t="t" r="r" b="b"/>
            <a:pathLst>
              <a:path w="14630400" h="8124190">
                <a:moveTo>
                  <a:pt x="14289913" y="0"/>
                </a:moveTo>
                <a:lnTo>
                  <a:pt x="340512" y="0"/>
                </a:lnTo>
                <a:lnTo>
                  <a:pt x="294306" y="3107"/>
                </a:lnTo>
                <a:lnTo>
                  <a:pt x="249990" y="12159"/>
                </a:lnTo>
                <a:lnTo>
                  <a:pt x="207968" y="26751"/>
                </a:lnTo>
                <a:lnTo>
                  <a:pt x="168648" y="46477"/>
                </a:lnTo>
                <a:lnTo>
                  <a:pt x="132434" y="70932"/>
                </a:lnTo>
                <a:lnTo>
                  <a:pt x="99733" y="99710"/>
                </a:lnTo>
                <a:lnTo>
                  <a:pt x="70949" y="132408"/>
                </a:lnTo>
                <a:lnTo>
                  <a:pt x="46489" y="168618"/>
                </a:lnTo>
                <a:lnTo>
                  <a:pt x="26758" y="207936"/>
                </a:lnTo>
                <a:lnTo>
                  <a:pt x="12163" y="249957"/>
                </a:lnTo>
                <a:lnTo>
                  <a:pt x="3108" y="294276"/>
                </a:lnTo>
                <a:lnTo>
                  <a:pt x="0" y="340486"/>
                </a:lnTo>
                <a:lnTo>
                  <a:pt x="0" y="7783195"/>
                </a:lnTo>
                <a:lnTo>
                  <a:pt x="3108" y="7829391"/>
                </a:lnTo>
                <a:lnTo>
                  <a:pt x="12163" y="7873699"/>
                </a:lnTo>
                <a:lnTo>
                  <a:pt x="26758" y="7915712"/>
                </a:lnTo>
                <a:lnTo>
                  <a:pt x="46489" y="7955025"/>
                </a:lnTo>
                <a:lnTo>
                  <a:pt x="70949" y="7991232"/>
                </a:lnTo>
                <a:lnTo>
                  <a:pt x="99733" y="8023928"/>
                </a:lnTo>
                <a:lnTo>
                  <a:pt x="132434" y="8052706"/>
                </a:lnTo>
                <a:lnTo>
                  <a:pt x="168648" y="8077162"/>
                </a:lnTo>
                <a:lnTo>
                  <a:pt x="207968" y="8096889"/>
                </a:lnTo>
                <a:lnTo>
                  <a:pt x="249990" y="8111482"/>
                </a:lnTo>
                <a:lnTo>
                  <a:pt x="294306" y="8120535"/>
                </a:lnTo>
                <a:lnTo>
                  <a:pt x="340512" y="8123643"/>
                </a:lnTo>
                <a:lnTo>
                  <a:pt x="14289913" y="8123643"/>
                </a:lnTo>
                <a:lnTo>
                  <a:pt x="14336123" y="8120535"/>
                </a:lnTo>
                <a:lnTo>
                  <a:pt x="14380442" y="8111482"/>
                </a:lnTo>
                <a:lnTo>
                  <a:pt x="14422463" y="8096889"/>
                </a:lnTo>
                <a:lnTo>
                  <a:pt x="14461781" y="8077162"/>
                </a:lnTo>
                <a:lnTo>
                  <a:pt x="14497991" y="8052706"/>
                </a:lnTo>
                <a:lnTo>
                  <a:pt x="14530689" y="8023928"/>
                </a:lnTo>
                <a:lnTo>
                  <a:pt x="14559467" y="7991232"/>
                </a:lnTo>
                <a:lnTo>
                  <a:pt x="14583922" y="7955025"/>
                </a:lnTo>
                <a:lnTo>
                  <a:pt x="14603648" y="7915712"/>
                </a:lnTo>
                <a:lnTo>
                  <a:pt x="14618240" y="7873699"/>
                </a:lnTo>
                <a:lnTo>
                  <a:pt x="14627292" y="7829391"/>
                </a:lnTo>
                <a:lnTo>
                  <a:pt x="14630400" y="7783195"/>
                </a:lnTo>
                <a:lnTo>
                  <a:pt x="14630400" y="340486"/>
                </a:lnTo>
                <a:lnTo>
                  <a:pt x="14627292" y="294276"/>
                </a:lnTo>
                <a:lnTo>
                  <a:pt x="14618240" y="249957"/>
                </a:lnTo>
                <a:lnTo>
                  <a:pt x="14603648" y="207936"/>
                </a:lnTo>
                <a:lnTo>
                  <a:pt x="14583922" y="168618"/>
                </a:lnTo>
                <a:lnTo>
                  <a:pt x="14559467" y="132408"/>
                </a:lnTo>
                <a:lnTo>
                  <a:pt x="14530689" y="99710"/>
                </a:lnTo>
                <a:lnTo>
                  <a:pt x="14497991" y="70932"/>
                </a:lnTo>
                <a:lnTo>
                  <a:pt x="14461781" y="46477"/>
                </a:lnTo>
                <a:lnTo>
                  <a:pt x="14422463" y="26751"/>
                </a:lnTo>
                <a:lnTo>
                  <a:pt x="14380442" y="12159"/>
                </a:lnTo>
                <a:lnTo>
                  <a:pt x="14336123" y="3107"/>
                </a:lnTo>
                <a:lnTo>
                  <a:pt x="142899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24" name="bg object 24"/>
          <p:cNvSpPr/>
          <p:nvPr/>
        </p:nvSpPr>
        <p:spPr>
          <a:xfrm>
            <a:off x="6796427" y="3564776"/>
            <a:ext cx="4749030" cy="2222236"/>
          </a:xfrm>
          <a:custGeom>
            <a:avLst/>
            <a:gdLst/>
            <a:ahLst/>
            <a:cxnLst/>
            <a:rect l="l" t="t" r="r" b="b"/>
            <a:pathLst>
              <a:path w="5876925" h="3467100">
                <a:moveTo>
                  <a:pt x="5574284" y="0"/>
                </a:moveTo>
                <a:lnTo>
                  <a:pt x="302641" y="0"/>
                </a:lnTo>
                <a:lnTo>
                  <a:pt x="253553" y="3961"/>
                </a:lnTo>
                <a:lnTo>
                  <a:pt x="206987" y="15429"/>
                </a:lnTo>
                <a:lnTo>
                  <a:pt x="163565" y="33782"/>
                </a:lnTo>
                <a:lnTo>
                  <a:pt x="123910" y="58395"/>
                </a:lnTo>
                <a:lnTo>
                  <a:pt x="88646" y="88646"/>
                </a:lnTo>
                <a:lnTo>
                  <a:pt x="58395" y="123910"/>
                </a:lnTo>
                <a:lnTo>
                  <a:pt x="33782" y="163565"/>
                </a:lnTo>
                <a:lnTo>
                  <a:pt x="15429" y="206987"/>
                </a:lnTo>
                <a:lnTo>
                  <a:pt x="3961" y="253553"/>
                </a:lnTo>
                <a:lnTo>
                  <a:pt x="0" y="302640"/>
                </a:lnTo>
                <a:lnTo>
                  <a:pt x="0" y="3164078"/>
                </a:lnTo>
                <a:lnTo>
                  <a:pt x="3961" y="3213161"/>
                </a:lnTo>
                <a:lnTo>
                  <a:pt x="15429" y="3259718"/>
                </a:lnTo>
                <a:lnTo>
                  <a:pt x="33782" y="3303126"/>
                </a:lnTo>
                <a:lnTo>
                  <a:pt x="58395" y="3342763"/>
                </a:lnTo>
                <a:lnTo>
                  <a:pt x="88646" y="3378009"/>
                </a:lnTo>
                <a:lnTo>
                  <a:pt x="123910" y="3408241"/>
                </a:lnTo>
                <a:lnTo>
                  <a:pt x="163565" y="3432836"/>
                </a:lnTo>
                <a:lnTo>
                  <a:pt x="206987" y="3451175"/>
                </a:lnTo>
                <a:lnTo>
                  <a:pt x="253553" y="3462634"/>
                </a:lnTo>
                <a:lnTo>
                  <a:pt x="302641" y="3466591"/>
                </a:lnTo>
                <a:lnTo>
                  <a:pt x="5574284" y="3466591"/>
                </a:lnTo>
                <a:lnTo>
                  <a:pt x="5623371" y="3462634"/>
                </a:lnTo>
                <a:lnTo>
                  <a:pt x="5669937" y="3451175"/>
                </a:lnTo>
                <a:lnTo>
                  <a:pt x="5713359" y="3432836"/>
                </a:lnTo>
                <a:lnTo>
                  <a:pt x="5753014" y="3408241"/>
                </a:lnTo>
                <a:lnTo>
                  <a:pt x="5788279" y="3378009"/>
                </a:lnTo>
                <a:lnTo>
                  <a:pt x="5818529" y="3342763"/>
                </a:lnTo>
                <a:lnTo>
                  <a:pt x="5843142" y="3303126"/>
                </a:lnTo>
                <a:lnTo>
                  <a:pt x="5861495" y="3259718"/>
                </a:lnTo>
                <a:lnTo>
                  <a:pt x="5872963" y="3213161"/>
                </a:lnTo>
                <a:lnTo>
                  <a:pt x="5876925" y="3164078"/>
                </a:lnTo>
                <a:lnTo>
                  <a:pt x="5876925" y="302640"/>
                </a:lnTo>
                <a:lnTo>
                  <a:pt x="5872963" y="253553"/>
                </a:lnTo>
                <a:lnTo>
                  <a:pt x="5861495" y="206987"/>
                </a:lnTo>
                <a:lnTo>
                  <a:pt x="5843142" y="163565"/>
                </a:lnTo>
                <a:lnTo>
                  <a:pt x="5818529" y="123910"/>
                </a:lnTo>
                <a:lnTo>
                  <a:pt x="5788279" y="88645"/>
                </a:lnTo>
                <a:lnTo>
                  <a:pt x="5753014" y="58395"/>
                </a:lnTo>
                <a:lnTo>
                  <a:pt x="5713359" y="33782"/>
                </a:lnTo>
                <a:lnTo>
                  <a:pt x="5669937" y="15429"/>
                </a:lnTo>
                <a:lnTo>
                  <a:pt x="5623371" y="3961"/>
                </a:lnTo>
                <a:lnTo>
                  <a:pt x="557428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993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8139">
              <a:spcBef>
                <a:spcPts val="19"/>
              </a:spcBef>
            </a:pPr>
            <a:r>
              <a:rPr lang="en-PH" spc="-6"/>
              <a:t>10/16/2024</a:t>
            </a:r>
            <a:endParaRPr lang="en-PH" spc="-6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93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8139">
              <a:spcBef>
                <a:spcPts val="19"/>
              </a:spcBef>
            </a:pPr>
            <a:r>
              <a:rPr lang="en-PH" spc="-189"/>
              <a:t>|</a:t>
            </a:r>
            <a:r>
              <a:rPr lang="en-PH" spc="-10"/>
              <a:t> </a:t>
            </a:r>
            <a:fld id="{81D60167-4931-47E6-BA6A-407CBD079E47}" type="slidenum">
              <a:rPr spc="19" smtClean="0"/>
              <a:pPr marL="8139">
                <a:spcBef>
                  <a:spcPts val="19"/>
                </a:spcBef>
              </a:pPr>
              <a:t>‹#›</a:t>
            </a:fld>
            <a:endParaRPr spc="19" dirty="0"/>
          </a:p>
        </p:txBody>
      </p:sp>
    </p:spTree>
    <p:extLst>
      <p:ext uri="{BB962C8B-B14F-4D97-AF65-F5344CB8AC3E}">
        <p14:creationId xmlns:p14="http://schemas.microsoft.com/office/powerpoint/2010/main" val="8125127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9CFB4-8703-14ED-0139-8A82D7D5BE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465DE9-5FA6-AFBA-1108-AF4920135B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992090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91B1-0AE3-1F0E-183C-A7FB72EBC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9E2B6-96E2-0776-589C-A5391C1D3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87758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91B1-0AE3-1F0E-183C-A7FB72EBC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223837"/>
            <a:ext cx="113538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91956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D277F-D154-DE20-2A0B-BBE4A4209B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E7E53E-F1D3-E211-F964-8A6FB301A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6045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D852E-E5D2-2CA6-B7A9-D59E2C41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F1CAF-87C9-7ED8-F4FF-18F6F69BE6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C24864-4232-8AA7-8E27-FA428B911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58844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6C800-8784-B86F-3A22-90CBD373CA9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732597"/>
            <a:ext cx="5157787" cy="548640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E26171-56A0-78C0-0D16-CB9CEAE5C4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64581"/>
            <a:ext cx="5157787" cy="39598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44DF22-53C7-3726-F8A7-CC2F3318C3C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732597"/>
            <a:ext cx="5183188" cy="548640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D48274-624F-5E63-480D-75C07BD594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64581"/>
            <a:ext cx="5183188" cy="39598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AEE0D5-3158-7C84-4A47-C6D498CA6E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44913"/>
            <a:ext cx="10515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32334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B736B-0FD1-13C8-615A-2D2D4532D8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7271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C8FFC-7742-EE97-8749-EAF824491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0B39B-D6A7-5305-4543-E16E8E76AC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35D130-1508-0139-141B-215D2C897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CAFAFE-EDD6-18C8-9AD3-68D569699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C572B-C374-43C2-8D66-867618CFDF8D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CAF3F2-C9EF-A0E4-7B09-CA9CE04A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9CC8B-EEEB-0003-F6BF-82F6B4FC5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30015-4277-417A-B699-84765D520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0331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17384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24E038C-8E28-0732-CEC0-6DF5D7D8A2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457200"/>
            <a:ext cx="3381692" cy="13716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4000" b="1" i="0">
                <a:latin typeface="Aptos ExtraBold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73F951D-A1DC-AE23-9F9C-689A8B234A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743198"/>
            <a:ext cx="3381692" cy="3125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2406329-C508-F768-9567-AFFB22524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8200" y="1828800"/>
            <a:ext cx="1645920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B31B5E1-3444-257C-6548-8AE9E3BDB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2057400"/>
            <a:ext cx="3383058" cy="45720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52DF67C-66C4-6472-4253-8064FFA0025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465098" y="987425"/>
            <a:ext cx="689029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9155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15123FA-9140-0391-2A64-5744BF998C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457200"/>
            <a:ext cx="3381692" cy="13716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4000" b="1" i="0">
                <a:latin typeface="Aptos ExtraBold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EE46772-9121-CBD1-A632-D60729F74C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65320" y="987425"/>
            <a:ext cx="6890068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9A0CD2B-C576-072C-B40C-A118BBEC0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743198"/>
            <a:ext cx="3381692" cy="3125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749D84A-AA80-E75A-65D1-3A41A682D9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2057400"/>
            <a:ext cx="3383058" cy="45720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49FEE9-C729-657E-1903-A69C50407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8200" y="1828800"/>
            <a:ext cx="1645920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570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8E4CA-AE94-F989-A02E-45EBB65C7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33496A-E10F-A19F-2BD9-AA597F115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8FD6E-AAFA-2DD8-D9CD-AB9702258B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88385F-B49A-88CB-D6C5-B3DD26B187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6AF3B0-6372-F5B6-34BC-90FAAC39BD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8C03AD-6694-4565-4C01-0E312A4C3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C572B-C374-43C2-8D66-867618CFDF8D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797603-7160-7EDF-1AB7-F67C58E00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616C33-F4DB-D39C-3232-65B146CC0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30015-4277-417A-B699-84765D520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17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2A74E-DD33-B182-45CC-1C61143F2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54A2BD-9166-8C87-69D3-DA6BFA5E9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C572B-C374-43C2-8D66-867618CFDF8D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23514C-88DD-3921-33FE-2FAD12075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ABFED1-3742-DF8A-FE29-9A698ABB4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30015-4277-417A-B699-84765D520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65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1F22DD-98F1-45B9-64DE-8A0EC38AA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C572B-C374-43C2-8D66-867618CFDF8D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37768E-D5E3-028C-42A6-2A87376A9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321469-9A72-5CF8-74BA-87ECACA7A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30015-4277-417A-B699-84765D520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6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EFF5A-59E0-2278-385E-2E3FC6464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84700-938F-0F76-575F-C6F29F37D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5DADF0-FA0B-086C-E98D-2D9E8F531D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B67202-3ABA-FB55-0C88-6B1787E8F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C572B-C374-43C2-8D66-867618CFDF8D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0AC43-F37D-987C-E790-6746BA28D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914BAF-FB77-8D74-F01D-5618E2149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30015-4277-417A-B699-84765D520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47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F5F00-3440-D059-AA52-8AA4C36E4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19B0F6-A210-46E7-5A11-181ADD44AA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CC05B7-D565-8F6E-05FD-79FD1D585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4401EE-F1E1-B063-2CC7-9C2415934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C572B-C374-43C2-8D66-867618CFDF8D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D75DC-87E4-EA09-1833-CCC27365E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2DF51C-3B76-7969-849A-40850B781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30015-4277-417A-B699-84765D520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24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028700-37DB-BAD6-5449-8EF9BC464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B6E88-852A-A7EB-C433-E539A1AAE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28309-801D-B203-66CC-60C22DCF65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C572B-C374-43C2-8D66-867618CFDF8D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5FE75-19EE-C786-1805-F2A8548BE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FCDD6-8184-9F35-3C61-8D873C26D5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30015-4277-417A-B699-84765D520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3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9BE234-0484-783E-88E2-BD3AF6B3E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4913"/>
            <a:ext cx="10515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6FE886-94F2-0BD6-AA43-1E7A82076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995EE-F9A8-7D8B-A53B-86CFBCA5E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8298" y="64600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C76954-A411-5743-892F-68E882C7370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788C93-DDC3-798A-948A-462739970E1A}"/>
              </a:ext>
            </a:extLst>
          </p:cNvPr>
          <p:cNvSpPr/>
          <p:nvPr userDrawn="1"/>
        </p:nvSpPr>
        <p:spPr>
          <a:xfrm rot="10800000">
            <a:off x="0" y="6419952"/>
            <a:ext cx="12192000" cy="457200"/>
          </a:xfrm>
          <a:prstGeom prst="rect">
            <a:avLst/>
          </a:prstGeom>
          <a:gradFill flip="none" rotWithShape="1">
            <a:gsLst>
              <a:gs pos="10000">
                <a:schemeClr val="accent2"/>
              </a:gs>
              <a:gs pos="47000">
                <a:schemeClr val="accent1"/>
              </a:gs>
              <a:gs pos="87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2901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D71C12-FA85-E268-3D3B-B27D3E37241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10775485" y="204557"/>
            <a:ext cx="122601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05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71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ptos ExtraBold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ptos Narrow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ptos Narrow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ptos Narrow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ptos Narrow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ptos Narrow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" y="39"/>
            <a:ext cx="12191999" cy="6854907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016003" y="250274"/>
            <a:ext cx="500303" cy="354093"/>
          </a:xfrm>
          <a:custGeom>
            <a:avLst/>
            <a:gdLst/>
            <a:ahLst/>
            <a:cxnLst/>
            <a:rect l="l" t="t" r="r" b="b"/>
            <a:pathLst>
              <a:path w="619125" h="552450">
                <a:moveTo>
                  <a:pt x="619125" y="0"/>
                </a:moveTo>
                <a:lnTo>
                  <a:pt x="0" y="0"/>
                </a:lnTo>
                <a:lnTo>
                  <a:pt x="0" y="552373"/>
                </a:lnTo>
                <a:lnTo>
                  <a:pt x="619125" y="552373"/>
                </a:lnTo>
                <a:lnTo>
                  <a:pt x="619125" y="0"/>
                </a:lnTo>
                <a:close/>
              </a:path>
            </a:pathLst>
          </a:custGeom>
          <a:solidFill>
            <a:srgbClr val="B6D0D6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8" name="bg object 18"/>
          <p:cNvSpPr/>
          <p:nvPr/>
        </p:nvSpPr>
        <p:spPr>
          <a:xfrm>
            <a:off x="646545" y="604277"/>
            <a:ext cx="869758" cy="256412"/>
          </a:xfrm>
          <a:custGeom>
            <a:avLst/>
            <a:gdLst/>
            <a:ahLst/>
            <a:cxnLst/>
            <a:rect l="l" t="t" r="r" b="b"/>
            <a:pathLst>
              <a:path w="1076325" h="400050">
                <a:moveTo>
                  <a:pt x="1076325" y="0"/>
                </a:moveTo>
                <a:lnTo>
                  <a:pt x="0" y="0"/>
                </a:lnTo>
                <a:lnTo>
                  <a:pt x="0" y="399986"/>
                </a:lnTo>
                <a:lnTo>
                  <a:pt x="1076325" y="399986"/>
                </a:lnTo>
                <a:lnTo>
                  <a:pt x="1076325" y="0"/>
                </a:lnTo>
                <a:close/>
              </a:path>
            </a:pathLst>
          </a:custGeom>
          <a:solidFill>
            <a:srgbClr val="EAF6F8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19" name="bg object 19"/>
          <p:cNvSpPr/>
          <p:nvPr/>
        </p:nvSpPr>
        <p:spPr>
          <a:xfrm>
            <a:off x="0" y="5173907"/>
            <a:ext cx="3330222" cy="1682143"/>
          </a:xfrm>
          <a:custGeom>
            <a:avLst/>
            <a:gdLst/>
            <a:ahLst/>
            <a:cxnLst/>
            <a:rect l="l" t="t" r="r" b="b"/>
            <a:pathLst>
              <a:path w="4121150" h="2624454">
                <a:moveTo>
                  <a:pt x="1497710" y="0"/>
                </a:moveTo>
                <a:lnTo>
                  <a:pt x="0" y="1496542"/>
                </a:lnTo>
                <a:lnTo>
                  <a:pt x="0" y="2624327"/>
                </a:lnTo>
                <a:lnTo>
                  <a:pt x="4120641" y="2624327"/>
                </a:lnTo>
                <a:lnTo>
                  <a:pt x="1497710" y="0"/>
                </a:lnTo>
                <a:close/>
              </a:path>
            </a:pathLst>
          </a:custGeom>
          <a:solidFill>
            <a:srgbClr val="B6D0D6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20" name="bg object 20"/>
          <p:cNvSpPr/>
          <p:nvPr/>
        </p:nvSpPr>
        <p:spPr>
          <a:xfrm>
            <a:off x="207819" y="256412"/>
            <a:ext cx="1308485" cy="604399"/>
          </a:xfrm>
          <a:custGeom>
            <a:avLst/>
            <a:gdLst/>
            <a:ahLst/>
            <a:cxnLst/>
            <a:rect l="l" t="t" r="r" b="b"/>
            <a:pathLst>
              <a:path w="1619250" h="942975">
                <a:moveTo>
                  <a:pt x="1619250" y="0"/>
                </a:moveTo>
                <a:lnTo>
                  <a:pt x="0" y="0"/>
                </a:lnTo>
                <a:lnTo>
                  <a:pt x="0" y="942721"/>
                </a:lnTo>
                <a:lnTo>
                  <a:pt x="546074" y="942721"/>
                </a:lnTo>
                <a:lnTo>
                  <a:pt x="1619250" y="0"/>
                </a:lnTo>
                <a:close/>
              </a:path>
            </a:pathLst>
          </a:custGeom>
          <a:solidFill>
            <a:srgbClr val="133C46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pic>
        <p:nvPicPr>
          <p:cNvPr id="21" name="bg 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5456" y="6214019"/>
            <a:ext cx="1008303" cy="585994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10460182" y="6482605"/>
            <a:ext cx="1554788" cy="231992"/>
          </a:xfrm>
          <a:custGeom>
            <a:avLst/>
            <a:gdLst/>
            <a:ahLst/>
            <a:cxnLst/>
            <a:rect l="l" t="t" r="r" b="b"/>
            <a:pathLst>
              <a:path w="1924050" h="361950">
                <a:moveTo>
                  <a:pt x="1924050" y="0"/>
                </a:moveTo>
                <a:lnTo>
                  <a:pt x="1266825" y="0"/>
                </a:lnTo>
                <a:lnTo>
                  <a:pt x="0" y="0"/>
                </a:lnTo>
                <a:lnTo>
                  <a:pt x="0" y="361886"/>
                </a:lnTo>
                <a:lnTo>
                  <a:pt x="1266825" y="361886"/>
                </a:lnTo>
                <a:lnTo>
                  <a:pt x="1924050" y="361886"/>
                </a:lnTo>
                <a:lnTo>
                  <a:pt x="1924050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>
            <a:endParaRPr sz="115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12747" y="2927328"/>
            <a:ext cx="3966505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133C46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2177" y="2946299"/>
            <a:ext cx="1146694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5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600578" y="6510528"/>
            <a:ext cx="830760" cy="1527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93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8139">
              <a:spcBef>
                <a:spcPts val="19"/>
              </a:spcBef>
            </a:pPr>
            <a:r>
              <a:rPr lang="en-PH" spc="-6"/>
              <a:t>10/16/2024</a:t>
            </a:r>
            <a:endParaRPr lang="en-PH" spc="-6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557975" y="6510527"/>
            <a:ext cx="268368" cy="1527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93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8139">
              <a:spcBef>
                <a:spcPts val="19"/>
              </a:spcBef>
            </a:pPr>
            <a:r>
              <a:rPr lang="en-PH" spc="-189"/>
              <a:t>|</a:t>
            </a:r>
            <a:r>
              <a:rPr lang="en-PH" spc="-10"/>
              <a:t> </a:t>
            </a:r>
            <a:fld id="{81D60167-4931-47E6-BA6A-407CBD079E47}" type="slidenum">
              <a:rPr spc="19" smtClean="0"/>
              <a:pPr marL="8139">
                <a:spcBef>
                  <a:spcPts val="19"/>
                </a:spcBef>
              </a:pPr>
              <a:t>‹#›</a:t>
            </a:fld>
            <a:endParaRPr spc="19" dirty="0"/>
          </a:p>
        </p:txBody>
      </p:sp>
    </p:spTree>
    <p:extLst>
      <p:ext uri="{BB962C8B-B14F-4D97-AF65-F5344CB8AC3E}">
        <p14:creationId xmlns:p14="http://schemas.microsoft.com/office/powerpoint/2010/main" val="3944268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93012">
        <a:defRPr>
          <a:latin typeface="+mn-lt"/>
          <a:ea typeface="+mn-ea"/>
          <a:cs typeface="+mn-cs"/>
        </a:defRPr>
      </a:lvl2pPr>
      <a:lvl3pPr marL="586024">
        <a:defRPr>
          <a:latin typeface="+mn-lt"/>
          <a:ea typeface="+mn-ea"/>
          <a:cs typeface="+mn-cs"/>
        </a:defRPr>
      </a:lvl3pPr>
      <a:lvl4pPr marL="879035">
        <a:defRPr>
          <a:latin typeface="+mn-lt"/>
          <a:ea typeface="+mn-ea"/>
          <a:cs typeface="+mn-cs"/>
        </a:defRPr>
      </a:lvl4pPr>
      <a:lvl5pPr marL="1172048">
        <a:defRPr>
          <a:latin typeface="+mn-lt"/>
          <a:ea typeface="+mn-ea"/>
          <a:cs typeface="+mn-cs"/>
        </a:defRPr>
      </a:lvl5pPr>
      <a:lvl6pPr marL="1465060">
        <a:defRPr>
          <a:latin typeface="+mn-lt"/>
          <a:ea typeface="+mn-ea"/>
          <a:cs typeface="+mn-cs"/>
        </a:defRPr>
      </a:lvl6pPr>
      <a:lvl7pPr marL="1758072">
        <a:defRPr>
          <a:latin typeface="+mn-lt"/>
          <a:ea typeface="+mn-ea"/>
          <a:cs typeface="+mn-cs"/>
        </a:defRPr>
      </a:lvl7pPr>
      <a:lvl8pPr marL="2051084">
        <a:defRPr>
          <a:latin typeface="+mn-lt"/>
          <a:ea typeface="+mn-ea"/>
          <a:cs typeface="+mn-cs"/>
        </a:defRPr>
      </a:lvl8pPr>
      <a:lvl9pPr marL="234409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93012">
        <a:defRPr>
          <a:latin typeface="+mn-lt"/>
          <a:ea typeface="+mn-ea"/>
          <a:cs typeface="+mn-cs"/>
        </a:defRPr>
      </a:lvl2pPr>
      <a:lvl3pPr marL="586024">
        <a:defRPr>
          <a:latin typeface="+mn-lt"/>
          <a:ea typeface="+mn-ea"/>
          <a:cs typeface="+mn-cs"/>
        </a:defRPr>
      </a:lvl3pPr>
      <a:lvl4pPr marL="879035">
        <a:defRPr>
          <a:latin typeface="+mn-lt"/>
          <a:ea typeface="+mn-ea"/>
          <a:cs typeface="+mn-cs"/>
        </a:defRPr>
      </a:lvl4pPr>
      <a:lvl5pPr marL="1172048">
        <a:defRPr>
          <a:latin typeface="+mn-lt"/>
          <a:ea typeface="+mn-ea"/>
          <a:cs typeface="+mn-cs"/>
        </a:defRPr>
      </a:lvl5pPr>
      <a:lvl6pPr marL="1465060">
        <a:defRPr>
          <a:latin typeface="+mn-lt"/>
          <a:ea typeface="+mn-ea"/>
          <a:cs typeface="+mn-cs"/>
        </a:defRPr>
      </a:lvl6pPr>
      <a:lvl7pPr marL="1758072">
        <a:defRPr>
          <a:latin typeface="+mn-lt"/>
          <a:ea typeface="+mn-ea"/>
          <a:cs typeface="+mn-cs"/>
        </a:defRPr>
      </a:lvl7pPr>
      <a:lvl8pPr marL="2051084">
        <a:defRPr>
          <a:latin typeface="+mn-lt"/>
          <a:ea typeface="+mn-ea"/>
          <a:cs typeface="+mn-cs"/>
        </a:defRPr>
      </a:lvl8pPr>
      <a:lvl9pPr marL="2344096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9BE234-0484-783E-88E2-BD3AF6B3E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4913"/>
            <a:ext cx="10515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6FE886-94F2-0BD6-AA43-1E7A82076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995EE-F9A8-7D8B-A53B-86CFBCA5E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8298" y="64600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C76954-A411-5743-892F-68E882C7370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788C93-DDC3-798A-948A-462739970E1A}"/>
              </a:ext>
            </a:extLst>
          </p:cNvPr>
          <p:cNvSpPr/>
          <p:nvPr userDrawn="1"/>
        </p:nvSpPr>
        <p:spPr>
          <a:xfrm rot="10800000">
            <a:off x="0" y="6419952"/>
            <a:ext cx="12192000" cy="457200"/>
          </a:xfrm>
          <a:prstGeom prst="rect">
            <a:avLst/>
          </a:prstGeom>
          <a:gradFill flip="none" rotWithShape="1">
            <a:gsLst>
              <a:gs pos="10000">
                <a:schemeClr val="accent2"/>
              </a:gs>
              <a:gs pos="47000">
                <a:schemeClr val="accent1"/>
              </a:gs>
              <a:gs pos="87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2901"/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EE004F26-5A0F-B9B1-27E3-0CF8F74181C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2" y="6505417"/>
            <a:ext cx="1786063" cy="2743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D71C12-FA85-E268-3D3B-B27D3E37241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10775485" y="204557"/>
            <a:ext cx="122601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40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ptos ExtraBold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ptos Narrow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ptos Narrow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ptos Narrow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ptos Narrow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ptos Narrow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gif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B6280A3-4DE0-6636-E367-FBA8FC8F372A}"/>
              </a:ext>
            </a:extLst>
          </p:cNvPr>
          <p:cNvSpPr txBox="1"/>
          <p:nvPr/>
        </p:nvSpPr>
        <p:spPr>
          <a:xfrm>
            <a:off x="1771048" y="4566520"/>
            <a:ext cx="1017390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World Aviation Conference 2025</a:t>
            </a:r>
          </a:p>
          <a:p>
            <a:pPr algn="r" defTabSz="914400">
              <a:defRPr/>
            </a:pPr>
            <a:r>
              <a:rPr lang="en-US" sz="3200" dirty="0">
                <a:solidFill>
                  <a:schemeClr val="bg1"/>
                </a:solidFill>
              </a:rPr>
              <a:t>	</a:t>
            </a:r>
            <a:r>
              <a:rPr lang="en-US" sz="3200" i="1" dirty="0">
                <a:solidFill>
                  <a:schemeClr val="bg1"/>
                </a:solidFill>
              </a:rPr>
              <a:t>Future Air Travel Experiences Leveraged by Technology</a:t>
            </a:r>
          </a:p>
          <a:p>
            <a:pPr algn="ctr" defTabSz="914400">
              <a:defRPr/>
            </a:pPr>
            <a:r>
              <a:rPr lang="en-US" sz="2400" i="1" dirty="0">
                <a:solidFill>
                  <a:schemeClr val="bg1"/>
                </a:solidFill>
              </a:rPr>
              <a:t>September 3, 2025  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207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CE595-0D63-D227-B0EC-49C5BB4B7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4109498B-F2B5-2E08-89D2-C1A11BB6EC96}"/>
              </a:ext>
            </a:extLst>
          </p:cNvPr>
          <p:cNvSpPr/>
          <p:nvPr/>
        </p:nvSpPr>
        <p:spPr>
          <a:xfrm>
            <a:off x="0" y="6187440"/>
            <a:ext cx="9674941" cy="685801"/>
          </a:xfrm>
          <a:prstGeom prst="triangle">
            <a:avLst>
              <a:gd name="adj" fmla="val 0"/>
            </a:avLst>
          </a:prstGeom>
          <a:solidFill>
            <a:srgbClr val="1943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01A83FA9-B7F5-44F1-5045-B3FA26490D27}"/>
              </a:ext>
            </a:extLst>
          </p:cNvPr>
          <p:cNvSpPr/>
          <p:nvPr/>
        </p:nvSpPr>
        <p:spPr>
          <a:xfrm>
            <a:off x="2517059" y="6026179"/>
            <a:ext cx="9674941" cy="847062"/>
          </a:xfrm>
          <a:prstGeom prst="triangle">
            <a:avLst>
              <a:gd name="adj" fmla="val 100000"/>
            </a:avLst>
          </a:prstGeom>
          <a:solidFill>
            <a:srgbClr val="1D81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060473-96C3-2A55-EC4A-364E3454B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64" y="178946"/>
            <a:ext cx="1056639" cy="45569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25313C-2221-75E0-4183-C630DAA470A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5581913" y="6278260"/>
            <a:ext cx="227803" cy="3429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0E3358-F995-9EC7-0532-6E981F00BA26}"/>
              </a:ext>
            </a:extLst>
          </p:cNvPr>
          <p:cNvSpPr txBox="1"/>
          <p:nvPr/>
        </p:nvSpPr>
        <p:spPr>
          <a:xfrm>
            <a:off x="500514" y="837397"/>
            <a:ext cx="11608068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Laying the Foundations for Digital Transformation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P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Building digital infrastructure (biometrics, passenger systems, cloud)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P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P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Partnering with tech providers for scalable solutions</a:t>
            </a:r>
          </a:p>
          <a:p>
            <a:pPr marL="1371600" marR="0" lvl="2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P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Collins – PPS and AMS</a:t>
            </a:r>
          </a:p>
          <a:p>
            <a:pPr marL="1371600" marR="0" lvl="2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P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Amadeus – border control/ immigration E-gates </a:t>
            </a:r>
          </a:p>
          <a:p>
            <a:pPr marL="914400" marR="0" lvl="1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P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kumimoji="0" lang="en-P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Made possible through NNIC’s private sector efficiency &amp; long-term investment</a:t>
            </a:r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r>
              <a:rPr kumimoji="0" lang="en-P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NNIC’s partnership with IIAC brings Incheon’s world-class expertise to NAIA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PH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281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43596-F5FB-4990-DF33-AAE8AF698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57FB2-E467-805A-1F55-A11788215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IT SYSTEMS ROADMAP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DBDB711-1976-E269-F3CA-D6A611CBAA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784213"/>
              </p:ext>
            </p:extLst>
          </p:nvPr>
        </p:nvGraphicFramePr>
        <p:xfrm>
          <a:off x="10391599" y="1138237"/>
          <a:ext cx="1767113" cy="1143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0302">
                  <a:extLst>
                    <a:ext uri="{9D8B030D-6E8A-4147-A177-3AD203B41FA5}">
                      <a16:colId xmlns:a16="http://schemas.microsoft.com/office/drawing/2014/main" val="750824270"/>
                    </a:ext>
                  </a:extLst>
                </a:gridCol>
                <a:gridCol w="1436811">
                  <a:extLst>
                    <a:ext uri="{9D8B030D-6E8A-4147-A177-3AD203B41FA5}">
                      <a16:colId xmlns:a16="http://schemas.microsoft.com/office/drawing/2014/main" val="29113358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Required under the Concession Agreement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231085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rgbClr val="B4E5A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To be provided by NNIC above the CA requirements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7022527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37DDDC5C-F4EC-D484-BBE1-33E9FC9E4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52" y="993790"/>
            <a:ext cx="9761047" cy="535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81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17520-27BC-467F-7226-89E74137E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BFE459CA-0728-90B1-AC25-3A50D0AFFFF5}"/>
              </a:ext>
            </a:extLst>
          </p:cNvPr>
          <p:cNvSpPr/>
          <p:nvPr/>
        </p:nvSpPr>
        <p:spPr>
          <a:xfrm>
            <a:off x="0" y="6187440"/>
            <a:ext cx="9674941" cy="685801"/>
          </a:xfrm>
          <a:prstGeom prst="triangle">
            <a:avLst>
              <a:gd name="adj" fmla="val 0"/>
            </a:avLst>
          </a:prstGeom>
          <a:solidFill>
            <a:srgbClr val="1943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7C036AC0-391A-BA52-5D55-AF6E54783936}"/>
              </a:ext>
            </a:extLst>
          </p:cNvPr>
          <p:cNvSpPr/>
          <p:nvPr/>
        </p:nvSpPr>
        <p:spPr>
          <a:xfrm>
            <a:off x="2517059" y="6026179"/>
            <a:ext cx="9674941" cy="847062"/>
          </a:xfrm>
          <a:prstGeom prst="triangle">
            <a:avLst>
              <a:gd name="adj" fmla="val 100000"/>
            </a:avLst>
          </a:prstGeom>
          <a:solidFill>
            <a:srgbClr val="1D81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91D9C0-6DA5-5D8E-2F48-0B1EEE797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64" y="178946"/>
            <a:ext cx="1056639" cy="45569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330C8C-6B86-723D-7136-8A17A198B2D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5581913" y="6278260"/>
            <a:ext cx="227803" cy="3429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53350B-F148-01E3-C20C-2E6D969F345A}"/>
              </a:ext>
            </a:extLst>
          </p:cNvPr>
          <p:cNvSpPr txBox="1"/>
          <p:nvPr/>
        </p:nvSpPr>
        <p:spPr>
          <a:xfrm>
            <a:off x="1058779" y="730137"/>
            <a:ext cx="80876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Vision of Seamless Travel</a:t>
            </a:r>
            <a:endParaRPr kumimoji="0" lang="en-P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63F830-15A7-849C-DECF-1D7D570CF6A6}"/>
              </a:ext>
            </a:extLst>
          </p:cNvPr>
          <p:cNvSpPr txBox="1"/>
          <p:nvPr/>
        </p:nvSpPr>
        <p:spPr>
          <a:xfrm>
            <a:off x="885524" y="1814237"/>
            <a:ext cx="11306476" cy="259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Passenger expectations: faster, contactless, secure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Airport operator’s mission: enable frictionless movement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check-in to boarding: the end-to-end biometric journey</a:t>
            </a:r>
          </a:p>
        </p:txBody>
      </p:sp>
    </p:spTree>
    <p:extLst>
      <p:ext uri="{BB962C8B-B14F-4D97-AF65-F5344CB8AC3E}">
        <p14:creationId xmlns:p14="http://schemas.microsoft.com/office/powerpoint/2010/main" val="1170843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5ADB1-6759-8855-9DC3-8E9536124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5AD78D06-45DB-D871-1E2C-4EF7A1D80672}"/>
              </a:ext>
            </a:extLst>
          </p:cNvPr>
          <p:cNvSpPr/>
          <p:nvPr/>
        </p:nvSpPr>
        <p:spPr>
          <a:xfrm>
            <a:off x="0" y="6187440"/>
            <a:ext cx="9674941" cy="685801"/>
          </a:xfrm>
          <a:prstGeom prst="triangle">
            <a:avLst>
              <a:gd name="adj" fmla="val 0"/>
            </a:avLst>
          </a:prstGeom>
          <a:solidFill>
            <a:srgbClr val="1943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F3C28BB4-54DF-4D4B-D0BF-FFB792CDB001}"/>
              </a:ext>
            </a:extLst>
          </p:cNvPr>
          <p:cNvSpPr/>
          <p:nvPr/>
        </p:nvSpPr>
        <p:spPr>
          <a:xfrm>
            <a:off x="2517059" y="6026179"/>
            <a:ext cx="9674941" cy="847062"/>
          </a:xfrm>
          <a:prstGeom prst="triangle">
            <a:avLst>
              <a:gd name="adj" fmla="val 100000"/>
            </a:avLst>
          </a:prstGeom>
          <a:solidFill>
            <a:srgbClr val="1D81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D1D6A0-0866-3FE6-19B8-4B7E22C1F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64" y="178946"/>
            <a:ext cx="1056639" cy="45569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161A43-D2CA-9244-2558-0836BC3A9FC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5581913" y="6278260"/>
            <a:ext cx="227803" cy="3429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02DCD9-2FE0-C287-B58F-C74B687FD81D}"/>
              </a:ext>
            </a:extLst>
          </p:cNvPr>
          <p:cNvSpPr txBox="1"/>
          <p:nvPr/>
        </p:nvSpPr>
        <p:spPr>
          <a:xfrm>
            <a:off x="1155031" y="1814237"/>
            <a:ext cx="10116151" cy="259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Eliminates need for physical documents at each checkpoint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Enhances throughput and reduces queuing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Integrated with government and airline systems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1AFD4A-881A-5560-A7CA-B3D9E386BC40}"/>
              </a:ext>
            </a:extLst>
          </p:cNvPr>
          <p:cNvSpPr txBox="1"/>
          <p:nvPr/>
        </p:nvSpPr>
        <p:spPr>
          <a:xfrm>
            <a:off x="1155031" y="730136"/>
            <a:ext cx="76448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Biometrics as a Single Token of Identity</a:t>
            </a:r>
            <a:endParaRPr lang="en-PH" sz="3200" b="1" dirty="0"/>
          </a:p>
        </p:txBody>
      </p:sp>
    </p:spTree>
    <p:extLst>
      <p:ext uri="{BB962C8B-B14F-4D97-AF65-F5344CB8AC3E}">
        <p14:creationId xmlns:p14="http://schemas.microsoft.com/office/powerpoint/2010/main" val="1256402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354D6-DB74-ED88-2770-FDC30235C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DBA1C18A-DEEC-A456-40F7-7BEDD8955FE1}"/>
              </a:ext>
            </a:extLst>
          </p:cNvPr>
          <p:cNvSpPr/>
          <p:nvPr/>
        </p:nvSpPr>
        <p:spPr>
          <a:xfrm>
            <a:off x="0" y="6187440"/>
            <a:ext cx="9674941" cy="685801"/>
          </a:xfrm>
          <a:prstGeom prst="triangle">
            <a:avLst>
              <a:gd name="adj" fmla="val 0"/>
            </a:avLst>
          </a:prstGeom>
          <a:solidFill>
            <a:srgbClr val="1943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1F31C73B-A542-CEE7-60E1-63AF2FD27765}"/>
              </a:ext>
            </a:extLst>
          </p:cNvPr>
          <p:cNvSpPr/>
          <p:nvPr/>
        </p:nvSpPr>
        <p:spPr>
          <a:xfrm>
            <a:off x="2517059" y="6026179"/>
            <a:ext cx="9674941" cy="847062"/>
          </a:xfrm>
          <a:prstGeom prst="triangle">
            <a:avLst>
              <a:gd name="adj" fmla="val 100000"/>
            </a:avLst>
          </a:prstGeom>
          <a:solidFill>
            <a:srgbClr val="1D81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D14D16-0F79-64AE-75F7-358C127B5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64" y="178946"/>
            <a:ext cx="1056639" cy="45569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73DEC4-5894-37A9-7FB1-FAB4D8C5DE2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5581913" y="6278260"/>
            <a:ext cx="227803" cy="3429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5E411C0-AE0C-C569-8474-059FEDA31C0C}"/>
              </a:ext>
            </a:extLst>
          </p:cNvPr>
          <p:cNvSpPr txBox="1">
            <a:spLocks/>
          </p:cNvSpPr>
          <p:nvPr/>
        </p:nvSpPr>
        <p:spPr>
          <a:xfrm>
            <a:off x="542342" y="239925"/>
            <a:ext cx="10079142" cy="4308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3200" b="1" i="0">
                <a:solidFill>
                  <a:srgbClr val="3A3838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ptos"/>
                <a:ea typeface="メイリオ"/>
                <a:cs typeface="Arial"/>
              </a:rPr>
              <a:t>BIOMETRICS JOURNEY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E694C5-05EC-B7C7-34AD-A705D78E7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36" y="634643"/>
            <a:ext cx="10728960" cy="547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98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68F12-166E-2366-B559-F75422E87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5D70384B-56F0-8D83-8327-E8CC01ABAEFC}"/>
              </a:ext>
            </a:extLst>
          </p:cNvPr>
          <p:cNvSpPr/>
          <p:nvPr/>
        </p:nvSpPr>
        <p:spPr>
          <a:xfrm>
            <a:off x="1425223" y="956635"/>
            <a:ext cx="9365710" cy="5172454"/>
          </a:xfrm>
          <a:prstGeom prst="roundRect">
            <a:avLst>
              <a:gd name="adj" fmla="val 419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17" tIns="29309" rIns="58617" bIns="29309" rtlCol="0" anchor="ctr"/>
          <a:lstStyle/>
          <a:p>
            <a:pPr marL="183166" marR="0" lvl="0" indent="-18316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ü"/>
              <a:tabLst/>
              <a:defRPr/>
            </a:pPr>
            <a:endParaRPr kumimoji="0" lang="en-US" sz="1154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FABB03-4133-8652-CF1C-4FF9227F60A0}"/>
              </a:ext>
            </a:extLst>
          </p:cNvPr>
          <p:cNvSpPr txBox="1"/>
          <p:nvPr/>
        </p:nvSpPr>
        <p:spPr>
          <a:xfrm>
            <a:off x="411480" y="394502"/>
            <a:ext cx="4410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Immigration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eGates</a:t>
            </a:r>
            <a:endParaRPr kumimoji="0" lang="en-PH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204450-AA76-20F0-96EB-C958A785D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319" y="1930702"/>
            <a:ext cx="4870681" cy="42094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E1D579-97D8-FC50-A642-377F1DAE04EB}"/>
              </a:ext>
            </a:extLst>
          </p:cNvPr>
          <p:cNvSpPr txBox="1"/>
          <p:nvPr/>
        </p:nvSpPr>
        <p:spPr>
          <a:xfrm>
            <a:off x="423558" y="1120503"/>
            <a:ext cx="11369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total of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78 2-door (mantrap) Automated Border Control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eGates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from Amadeus will be deployed across Terminal 1 (18 units) &amp; Terminal 3 (60 units). Phase 1 will see 60 units deployed by Dec 2025.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8D356CDE-E48F-555A-F491-3B9F335AA5C3}"/>
              </a:ext>
            </a:extLst>
          </p:cNvPr>
          <p:cNvGraphicFramePr>
            <a:graphicFrameLocks noGrp="1"/>
          </p:cNvGraphicFramePr>
          <p:nvPr/>
        </p:nvGraphicFramePr>
        <p:xfrm>
          <a:off x="6896015" y="4264514"/>
          <a:ext cx="4656306" cy="1742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6306">
                  <a:extLst>
                    <a:ext uri="{9D8B030D-6E8A-4147-A177-3AD203B41FA5}">
                      <a16:colId xmlns:a16="http://schemas.microsoft.com/office/drawing/2014/main" val="3101471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2-door (Mantrap) ABC eGate</a:t>
                      </a:r>
                      <a:endParaRPr lang="en-PH" sz="160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9305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Key Features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u="none">
                          <a:solidFill>
                            <a:schemeClr val="tx1"/>
                          </a:solidFill>
                        </a:rPr>
                        <a:t>Core components (face capture unit, travel document reader, display, door mechanisms and sensors) protected by metal vandal-proof encasing and panels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u="none">
                          <a:solidFill>
                            <a:schemeClr val="tx1"/>
                          </a:solidFill>
                        </a:rPr>
                        <a:t>Automated height adjustment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PH" sz="1400"/>
                        <a:t>ISO/ICAO Compliant Face Capture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728403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13645E8-4053-A255-1502-9F602503460B}"/>
              </a:ext>
            </a:extLst>
          </p:cNvPr>
          <p:cNvGraphicFramePr>
            <a:graphicFrameLocks noGrp="1"/>
          </p:cNvGraphicFramePr>
          <p:nvPr/>
        </p:nvGraphicFramePr>
        <p:xfrm>
          <a:off x="6896015" y="2328967"/>
          <a:ext cx="4656306" cy="152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6306">
                  <a:extLst>
                    <a:ext uri="{9D8B030D-6E8A-4147-A177-3AD203B41FA5}">
                      <a16:colId xmlns:a16="http://schemas.microsoft.com/office/drawing/2014/main" val="3101471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Business Rules</a:t>
                      </a:r>
                      <a:endParaRPr lang="en-PH" sz="160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9305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Only Filipino citizens will be eligible to use the </a:t>
                      </a:r>
                      <a:r>
                        <a:rPr lang="en-US" sz="1400" b="1" dirty="0"/>
                        <a:t>ARRIVAL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eGates</a:t>
                      </a:r>
                      <a:r>
                        <a:rPr lang="en-US" sz="1400" dirty="0"/>
                        <a:t> 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/>
                        <a:t>For the pilot phase, OFWs and eligible foreign passport holders will be able to use the </a:t>
                      </a:r>
                      <a:r>
                        <a:rPr lang="en-US" sz="1400" b="1" dirty="0"/>
                        <a:t>DEPARTURE</a:t>
                      </a:r>
                      <a:r>
                        <a:rPr lang="en-US" sz="1400" b="0" dirty="0"/>
                        <a:t> </a:t>
                      </a:r>
                      <a:r>
                        <a:rPr lang="en-US" sz="1400" b="0" dirty="0" err="1"/>
                        <a:t>eGates</a:t>
                      </a:r>
                      <a:r>
                        <a:rPr lang="en-US" sz="1400" b="0" dirty="0"/>
                        <a:t>.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728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0118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4399D-0141-F7C0-4852-2E214F336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97E01DD-7593-E39F-0341-2095F4EE0937}"/>
              </a:ext>
            </a:extLst>
          </p:cNvPr>
          <p:cNvSpPr/>
          <p:nvPr/>
        </p:nvSpPr>
        <p:spPr>
          <a:xfrm>
            <a:off x="0" y="6187440"/>
            <a:ext cx="9674941" cy="685801"/>
          </a:xfrm>
          <a:prstGeom prst="triangle">
            <a:avLst>
              <a:gd name="adj" fmla="val 0"/>
            </a:avLst>
          </a:prstGeom>
          <a:solidFill>
            <a:srgbClr val="1943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2243CB4E-64B9-3AC5-8551-43BADB41B64B}"/>
              </a:ext>
            </a:extLst>
          </p:cNvPr>
          <p:cNvSpPr/>
          <p:nvPr/>
        </p:nvSpPr>
        <p:spPr>
          <a:xfrm>
            <a:off x="2517059" y="6026179"/>
            <a:ext cx="9674941" cy="847062"/>
          </a:xfrm>
          <a:prstGeom prst="triangle">
            <a:avLst>
              <a:gd name="adj" fmla="val 100000"/>
            </a:avLst>
          </a:prstGeom>
          <a:solidFill>
            <a:srgbClr val="1D81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276B3C-4BA7-2036-65C0-ADE80CC0C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64" y="178946"/>
            <a:ext cx="1056639" cy="45569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C37A22-384D-759F-5244-4E74AF54408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5581913" y="6278260"/>
            <a:ext cx="227803" cy="3429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EA0D22-ECA3-78E0-50DF-4560AE382C40}"/>
              </a:ext>
            </a:extLst>
          </p:cNvPr>
          <p:cNvSpPr txBox="1"/>
          <p:nvPr/>
        </p:nvSpPr>
        <p:spPr>
          <a:xfrm>
            <a:off x="1087655" y="1906453"/>
            <a:ext cx="8058751" cy="259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Speeds up immigration processing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Facial recognition + chip passport verification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Reduces manpower and human error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B23E42-7627-1CBA-BEB6-76A0672103E7}"/>
              </a:ext>
            </a:extLst>
          </p:cNvPr>
          <p:cNvSpPr txBox="1"/>
          <p:nvPr/>
        </p:nvSpPr>
        <p:spPr>
          <a:xfrm>
            <a:off x="940865" y="749389"/>
            <a:ext cx="82320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Immigration e-Gates – Smart Border Control</a:t>
            </a:r>
            <a:endParaRPr lang="en-PH" sz="3200" b="1" dirty="0"/>
          </a:p>
        </p:txBody>
      </p:sp>
    </p:spTree>
    <p:extLst>
      <p:ext uri="{BB962C8B-B14F-4D97-AF65-F5344CB8AC3E}">
        <p14:creationId xmlns:p14="http://schemas.microsoft.com/office/powerpoint/2010/main" val="222920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A8A99-1FD4-2477-A78C-068622749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AFBEB7D-1575-9698-CEB4-4FEF983271C7}"/>
              </a:ext>
            </a:extLst>
          </p:cNvPr>
          <p:cNvSpPr/>
          <p:nvPr/>
        </p:nvSpPr>
        <p:spPr>
          <a:xfrm>
            <a:off x="1425223" y="956635"/>
            <a:ext cx="9365710" cy="5172454"/>
          </a:xfrm>
          <a:prstGeom prst="roundRect">
            <a:avLst>
              <a:gd name="adj" fmla="val 419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17" tIns="29309" rIns="58617" bIns="29309" rtlCol="0" anchor="ctr"/>
          <a:lstStyle/>
          <a:p>
            <a:pPr marL="183166" marR="0" lvl="0" indent="-18316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ü"/>
              <a:tabLst/>
              <a:defRPr/>
            </a:pPr>
            <a:endParaRPr kumimoji="0" lang="en-US" sz="1154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2" name="object 12">
            <a:extLst>
              <a:ext uri="{FF2B5EF4-FFF2-40B4-BE49-F238E27FC236}">
                <a16:creationId xmlns:a16="http://schemas.microsoft.com/office/drawing/2014/main" id="{C80E5F40-EC9E-CADD-D473-5B4B7390F356}"/>
              </a:ext>
            </a:extLst>
          </p:cNvPr>
          <p:cNvSpPr txBox="1"/>
          <p:nvPr/>
        </p:nvSpPr>
        <p:spPr>
          <a:xfrm>
            <a:off x="1318521" y="4068828"/>
            <a:ext cx="2894696" cy="1587729"/>
          </a:xfrm>
          <a:prstGeom prst="rect">
            <a:avLst/>
          </a:prstGeom>
        </p:spPr>
        <p:txBody>
          <a:bodyPr vert="horz" wrap="square" lIns="0" tIns="7734" rIns="0" bIns="0" rtlCol="0">
            <a:spAutoFit/>
          </a:bodyPr>
          <a:lstStyle/>
          <a:p>
            <a:pPr marL="191713" marR="387090" lvl="0" indent="-183980" algn="l" defTabSz="586130" rtl="0" eaLnBrk="1" fontAlgn="auto" latinLnBrk="0" hangingPunct="1">
              <a:lnSpc>
                <a:spcPct val="100000"/>
              </a:lnSpc>
              <a:spcBef>
                <a:spcPts val="61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91713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Airport</a:t>
            </a:r>
            <a:r>
              <a:rPr kumimoji="0" sz="1600" b="0" i="0" u="none" strike="noStrike" kern="0" cap="none" spc="-2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-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Operational Database</a:t>
            </a:r>
            <a:r>
              <a:rPr kumimoji="0" lang="en-US" sz="1600" b="0" i="0" u="none" strike="noStrike" kern="0" cap="none" spc="-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(AODB)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91713" marR="126588" lvl="0" indent="-183980" algn="l" defTabSz="586130" rtl="0" eaLnBrk="1" fontAlgn="auto" latinLnBrk="0" hangingPunct="1">
              <a:lnSpc>
                <a:spcPct val="100000"/>
              </a:lnSpc>
              <a:spcBef>
                <a:spcPts val="38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91713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Resource</a:t>
            </a:r>
            <a:r>
              <a:rPr kumimoji="0" sz="1600" b="0" i="0" u="none" strike="noStrike" kern="0" cap="none" spc="-4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-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Management System</a:t>
            </a:r>
            <a:r>
              <a:rPr kumimoji="0" lang="en-US" sz="1600" b="0" i="0" u="none" strike="noStrike" kern="0" cap="none" spc="-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(RMS)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91713" marR="0" lvl="0" indent="-183573" algn="l" defTabSz="586130" rtl="0" eaLnBrk="1" fontAlgn="auto" latinLnBrk="0" hangingPunct="1">
              <a:lnSpc>
                <a:spcPct val="100000"/>
              </a:lnSpc>
              <a:spcBef>
                <a:spcPts val="38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91713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pron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anagement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ystem</a:t>
            </a:r>
            <a:r>
              <a:rPr kumimoji="0" sz="1600" b="0" i="0" u="none" strike="noStrike" kern="0" cap="none" spc="-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600" b="0" i="0" u="none" strike="noStrike" kern="0" cap="none" spc="-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(AMS) </a:t>
            </a:r>
            <a:r>
              <a:rPr kumimoji="0" sz="1600" b="0" i="0" u="none" strike="noStrike" kern="0" cap="none" spc="-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Process</a:t>
            </a:r>
            <a:r>
              <a:rPr kumimoji="0" sz="1600" b="0" i="0" u="none" strike="noStrike" kern="0" cap="none" spc="-58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-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Automation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325698F-1F40-63A4-BFC7-6244D8FE200F}"/>
              </a:ext>
            </a:extLst>
          </p:cNvPr>
          <p:cNvGrpSpPr/>
          <p:nvPr/>
        </p:nvGrpSpPr>
        <p:grpSpPr>
          <a:xfrm>
            <a:off x="1306961" y="1428180"/>
            <a:ext cx="1907168" cy="2435285"/>
            <a:chOff x="1012328" y="1940357"/>
            <a:chExt cx="2274427" cy="3019914"/>
          </a:xfrm>
        </p:grpSpPr>
        <p:sp>
          <p:nvSpPr>
            <p:cNvPr id="64" name="object 3">
              <a:extLst>
                <a:ext uri="{FF2B5EF4-FFF2-40B4-BE49-F238E27FC236}">
                  <a16:creationId xmlns:a16="http://schemas.microsoft.com/office/drawing/2014/main" id="{1547A9E9-9AA4-BEEF-E81F-8A62FB016DD5}"/>
                </a:ext>
              </a:extLst>
            </p:cNvPr>
            <p:cNvSpPr/>
            <p:nvPr/>
          </p:nvSpPr>
          <p:spPr>
            <a:xfrm>
              <a:off x="1012328" y="4005332"/>
              <a:ext cx="2274427" cy="639445"/>
            </a:xfrm>
            <a:custGeom>
              <a:avLst/>
              <a:gdLst/>
              <a:ahLst/>
              <a:cxnLst/>
              <a:rect l="l" t="t" r="r" b="b"/>
              <a:pathLst>
                <a:path w="1968500" h="639445">
                  <a:moveTo>
                    <a:pt x="1968334" y="0"/>
                  </a:moveTo>
                  <a:lnTo>
                    <a:pt x="0" y="0"/>
                  </a:lnTo>
                  <a:lnTo>
                    <a:pt x="0" y="458215"/>
                  </a:lnTo>
                  <a:lnTo>
                    <a:pt x="6471" y="506379"/>
                  </a:lnTo>
                  <a:lnTo>
                    <a:pt x="24736" y="549646"/>
                  </a:lnTo>
                  <a:lnTo>
                    <a:pt x="53066" y="586295"/>
                  </a:lnTo>
                  <a:lnTo>
                    <a:pt x="89737" y="614604"/>
                  </a:lnTo>
                  <a:lnTo>
                    <a:pt x="133020" y="632852"/>
                  </a:lnTo>
                  <a:lnTo>
                    <a:pt x="181190" y="639317"/>
                  </a:lnTo>
                  <a:lnTo>
                    <a:pt x="1787105" y="639317"/>
                  </a:lnTo>
                  <a:lnTo>
                    <a:pt x="1835278" y="632852"/>
                  </a:lnTo>
                  <a:lnTo>
                    <a:pt x="1878569" y="614604"/>
                  </a:lnTo>
                  <a:lnTo>
                    <a:pt x="1915248" y="586295"/>
                  </a:lnTo>
                  <a:lnTo>
                    <a:pt x="1943588" y="549646"/>
                  </a:lnTo>
                  <a:lnTo>
                    <a:pt x="1961860" y="506379"/>
                  </a:lnTo>
                  <a:lnTo>
                    <a:pt x="1968334" y="458215"/>
                  </a:lnTo>
                  <a:lnTo>
                    <a:pt x="1968334" y="0"/>
                  </a:lnTo>
                  <a:close/>
                </a:path>
              </a:pathLst>
            </a:custGeom>
            <a:solidFill>
              <a:srgbClr val="1E76BC"/>
            </a:solidFill>
          </p:spPr>
          <p:txBody>
            <a:bodyPr wrap="square" lIns="0" tIns="0" rIns="0" bIns="0" rtlCol="0"/>
            <a:lstStyle/>
            <a:p>
              <a:pPr marL="0" marR="0" lvl="0" indent="0" algn="l" defTabSz="586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5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object 4">
              <a:extLst>
                <a:ext uri="{FF2B5EF4-FFF2-40B4-BE49-F238E27FC236}">
                  <a16:creationId xmlns:a16="http://schemas.microsoft.com/office/drawing/2014/main" id="{91F4D02D-CA1D-ECC3-33BD-02FF5F517F51}"/>
                </a:ext>
              </a:extLst>
            </p:cNvPr>
            <p:cNvSpPr txBox="1"/>
            <p:nvPr/>
          </p:nvSpPr>
          <p:spPr>
            <a:xfrm>
              <a:off x="1159102" y="4038733"/>
              <a:ext cx="1994759" cy="499519"/>
            </a:xfrm>
            <a:prstGeom prst="rect">
              <a:avLst/>
            </a:prstGeom>
          </p:spPr>
          <p:txBody>
            <a:bodyPr vert="horz" wrap="square" lIns="0" tIns="8141" rIns="0" bIns="0" rtlCol="0">
              <a:spAutoFit/>
            </a:bodyPr>
            <a:lstStyle/>
            <a:p>
              <a:pPr marL="0" marR="0" lvl="0" indent="0" algn="ctr" defTabSz="586130" rtl="0" eaLnBrk="1" fontAlgn="auto" latinLnBrk="0" hangingPunct="1">
                <a:lnSpc>
                  <a:spcPct val="100000"/>
                </a:lnSpc>
                <a:spcBef>
                  <a:spcPts val="6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82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Phase</a:t>
              </a:r>
              <a:r>
                <a:rPr kumimoji="0" sz="1282" b="1" i="0" u="none" strike="noStrike" kern="0" cap="none" spc="16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 </a:t>
              </a:r>
              <a:r>
                <a:rPr kumimoji="0" sz="1282" b="1" i="0" u="none" strike="noStrike" kern="0" cap="none" spc="-32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1</a:t>
              </a:r>
              <a:endParaRPr kumimoji="0" sz="128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endParaRPr>
            </a:p>
            <a:p>
              <a:pPr marL="0" marR="0" lvl="0" indent="0" algn="ctr" defTabSz="586130" rtl="0" eaLnBrk="1" fontAlgn="auto" latinLnBrk="0" hangingPunct="1">
                <a:lnSpc>
                  <a:spcPct val="100000"/>
                </a:lnSpc>
                <a:spcBef>
                  <a:spcPts val="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82" b="1" i="0" u="none" strike="noStrike" kern="0" cap="none" spc="-26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(</a:t>
              </a:r>
              <a:r>
                <a:rPr kumimoji="0" lang="en-US" sz="1282" b="1" i="0" u="none" strike="noStrike" kern="0" cap="none" spc="-26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by Q3 </a:t>
              </a:r>
              <a:r>
                <a:rPr kumimoji="0" sz="1282" b="1" i="0" u="none" strike="noStrike" kern="0" cap="none" spc="-6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2025)</a:t>
              </a:r>
              <a:endParaRPr kumimoji="0" sz="128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endParaRPr>
            </a:p>
          </p:txBody>
        </p:sp>
        <p:sp>
          <p:nvSpPr>
            <p:cNvPr id="66" name="object 5">
              <a:extLst>
                <a:ext uri="{FF2B5EF4-FFF2-40B4-BE49-F238E27FC236}">
                  <a16:creationId xmlns:a16="http://schemas.microsoft.com/office/drawing/2014/main" id="{340E94A7-C815-55BC-3008-067E2C4D9560}"/>
                </a:ext>
              </a:extLst>
            </p:cNvPr>
            <p:cNvSpPr/>
            <p:nvPr/>
          </p:nvSpPr>
          <p:spPr>
            <a:xfrm>
              <a:off x="1783781" y="4708811"/>
              <a:ext cx="731520" cy="251460"/>
            </a:xfrm>
            <a:custGeom>
              <a:avLst/>
              <a:gdLst/>
              <a:ahLst/>
              <a:cxnLst/>
              <a:rect l="l" t="t" r="r" b="b"/>
              <a:pathLst>
                <a:path w="731519" h="251460">
                  <a:moveTo>
                    <a:pt x="731392" y="0"/>
                  </a:moveTo>
                  <a:lnTo>
                    <a:pt x="0" y="0"/>
                  </a:lnTo>
                  <a:lnTo>
                    <a:pt x="365759" y="251460"/>
                  </a:lnTo>
                  <a:lnTo>
                    <a:pt x="731392" y="0"/>
                  </a:lnTo>
                  <a:close/>
                </a:path>
              </a:pathLst>
            </a:custGeom>
            <a:solidFill>
              <a:srgbClr val="1E76BC"/>
            </a:solidFill>
          </p:spPr>
          <p:txBody>
            <a:bodyPr wrap="square" lIns="0" tIns="0" rIns="0" bIns="0" rtlCol="0"/>
            <a:lstStyle/>
            <a:p>
              <a:pPr marL="0" marR="0" lvl="0" indent="0" algn="l" defTabSz="586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5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7" name="object 13">
              <a:extLst>
                <a:ext uri="{FF2B5EF4-FFF2-40B4-BE49-F238E27FC236}">
                  <a16:creationId xmlns:a16="http://schemas.microsoft.com/office/drawing/2014/main" id="{8236AF99-921A-4AF2-DEE2-594ADFCC5BD3}"/>
                </a:ext>
              </a:extLst>
            </p:cNvPr>
            <p:cNvGrpSpPr/>
            <p:nvPr/>
          </p:nvGrpSpPr>
          <p:grpSpPr>
            <a:xfrm>
              <a:off x="1158633" y="1940357"/>
              <a:ext cx="2070735" cy="1994448"/>
              <a:chOff x="1270928" y="1074083"/>
              <a:chExt cx="2070735" cy="1994448"/>
            </a:xfrm>
          </p:grpSpPr>
          <p:pic>
            <p:nvPicPr>
              <p:cNvPr id="68" name="object 14">
                <a:extLst>
                  <a:ext uri="{FF2B5EF4-FFF2-40B4-BE49-F238E27FC236}">
                    <a16:creationId xmlns:a16="http://schemas.microsoft.com/office/drawing/2014/main" id="{B44B00B6-1165-4C22-F76C-E8685C42CA2B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874901" y="2216150"/>
                <a:ext cx="635126" cy="642620"/>
              </a:xfrm>
              <a:prstGeom prst="rect">
                <a:avLst/>
              </a:prstGeom>
            </p:spPr>
          </p:pic>
          <p:pic>
            <p:nvPicPr>
              <p:cNvPr id="69" name="object 15">
                <a:extLst>
                  <a:ext uri="{FF2B5EF4-FFF2-40B4-BE49-F238E27FC236}">
                    <a16:creationId xmlns:a16="http://schemas.microsoft.com/office/drawing/2014/main" id="{B843974A-F625-1A09-88E8-AF83FF4F42CE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285215" y="1074083"/>
                <a:ext cx="2041652" cy="1963674"/>
              </a:xfrm>
              <a:prstGeom prst="rect">
                <a:avLst/>
              </a:prstGeom>
            </p:spPr>
          </p:pic>
          <p:sp>
            <p:nvSpPr>
              <p:cNvPr id="70" name="object 16">
                <a:extLst>
                  <a:ext uri="{FF2B5EF4-FFF2-40B4-BE49-F238E27FC236}">
                    <a16:creationId xmlns:a16="http://schemas.microsoft.com/office/drawing/2014/main" id="{26C182B1-3EC7-F1BB-F45C-F84F24F2338A}"/>
                  </a:ext>
                </a:extLst>
              </p:cNvPr>
              <p:cNvSpPr/>
              <p:nvPr/>
            </p:nvSpPr>
            <p:spPr>
              <a:xfrm>
                <a:off x="1270928" y="1075901"/>
                <a:ext cx="2070735" cy="1992630"/>
              </a:xfrm>
              <a:custGeom>
                <a:avLst/>
                <a:gdLst/>
                <a:ahLst/>
                <a:cxnLst/>
                <a:rect l="l" t="t" r="r" b="b"/>
                <a:pathLst>
                  <a:path w="2070735" h="1992630">
                    <a:moveTo>
                      <a:pt x="1035189" y="0"/>
                    </a:moveTo>
                    <a:lnTo>
                      <a:pt x="1088402" y="1270"/>
                    </a:lnTo>
                    <a:lnTo>
                      <a:pt x="1140853" y="5080"/>
                    </a:lnTo>
                    <a:lnTo>
                      <a:pt x="1192669" y="11430"/>
                    </a:lnTo>
                    <a:lnTo>
                      <a:pt x="1243850" y="20193"/>
                    </a:lnTo>
                    <a:lnTo>
                      <a:pt x="1342783" y="44704"/>
                    </a:lnTo>
                    <a:lnTo>
                      <a:pt x="1437906" y="78105"/>
                    </a:lnTo>
                    <a:lnTo>
                      <a:pt x="1528330" y="120015"/>
                    </a:lnTo>
                    <a:lnTo>
                      <a:pt x="1613674" y="169925"/>
                    </a:lnTo>
                    <a:lnTo>
                      <a:pt x="1693430" y="227203"/>
                    </a:lnTo>
                    <a:lnTo>
                      <a:pt x="1766836" y="291465"/>
                    </a:lnTo>
                    <a:lnTo>
                      <a:pt x="1833765" y="362204"/>
                    </a:lnTo>
                    <a:lnTo>
                      <a:pt x="1893328" y="438912"/>
                    </a:lnTo>
                    <a:lnTo>
                      <a:pt x="1945271" y="521081"/>
                    </a:lnTo>
                    <a:lnTo>
                      <a:pt x="1988832" y="608076"/>
                    </a:lnTo>
                    <a:lnTo>
                      <a:pt x="2023630" y="699516"/>
                    </a:lnTo>
                    <a:lnTo>
                      <a:pt x="2037600" y="747013"/>
                    </a:lnTo>
                    <a:lnTo>
                      <a:pt x="2049157" y="795147"/>
                    </a:lnTo>
                    <a:lnTo>
                      <a:pt x="2058301" y="844296"/>
                    </a:lnTo>
                    <a:lnTo>
                      <a:pt x="2064905" y="894207"/>
                    </a:lnTo>
                    <a:lnTo>
                      <a:pt x="2068969" y="944753"/>
                    </a:lnTo>
                    <a:lnTo>
                      <a:pt x="2070239" y="996061"/>
                    </a:lnTo>
                    <a:lnTo>
                      <a:pt x="2068969" y="1047369"/>
                    </a:lnTo>
                    <a:lnTo>
                      <a:pt x="2064905" y="1097915"/>
                    </a:lnTo>
                    <a:lnTo>
                      <a:pt x="2058301" y="1147826"/>
                    </a:lnTo>
                    <a:lnTo>
                      <a:pt x="2049157" y="1196848"/>
                    </a:lnTo>
                    <a:lnTo>
                      <a:pt x="2037600" y="1245108"/>
                    </a:lnTo>
                    <a:lnTo>
                      <a:pt x="2023630" y="1292606"/>
                    </a:lnTo>
                    <a:lnTo>
                      <a:pt x="1988832" y="1383919"/>
                    </a:lnTo>
                    <a:lnTo>
                      <a:pt x="1945271" y="1471041"/>
                    </a:lnTo>
                    <a:lnTo>
                      <a:pt x="1893328" y="1553210"/>
                    </a:lnTo>
                    <a:lnTo>
                      <a:pt x="1833765" y="1629918"/>
                    </a:lnTo>
                    <a:lnTo>
                      <a:pt x="1766836" y="1700657"/>
                    </a:lnTo>
                    <a:lnTo>
                      <a:pt x="1693430" y="1764919"/>
                    </a:lnTo>
                    <a:lnTo>
                      <a:pt x="1613674" y="1822196"/>
                    </a:lnTo>
                    <a:lnTo>
                      <a:pt x="1528330" y="1871980"/>
                    </a:lnTo>
                    <a:lnTo>
                      <a:pt x="1437906" y="1913890"/>
                    </a:lnTo>
                    <a:lnTo>
                      <a:pt x="1342783" y="1947418"/>
                    </a:lnTo>
                    <a:lnTo>
                      <a:pt x="1243850" y="1971929"/>
                    </a:lnTo>
                    <a:lnTo>
                      <a:pt x="1192669" y="1980692"/>
                    </a:lnTo>
                    <a:lnTo>
                      <a:pt x="1140853" y="1987042"/>
                    </a:lnTo>
                    <a:lnTo>
                      <a:pt x="1088402" y="1990852"/>
                    </a:lnTo>
                    <a:lnTo>
                      <a:pt x="1035189" y="1992122"/>
                    </a:lnTo>
                    <a:lnTo>
                      <a:pt x="981849" y="1990852"/>
                    </a:lnTo>
                    <a:lnTo>
                      <a:pt x="929398" y="1987042"/>
                    </a:lnTo>
                    <a:lnTo>
                      <a:pt x="877582" y="1980692"/>
                    </a:lnTo>
                    <a:lnTo>
                      <a:pt x="826528" y="1971929"/>
                    </a:lnTo>
                    <a:lnTo>
                      <a:pt x="727468" y="1947418"/>
                    </a:lnTo>
                    <a:lnTo>
                      <a:pt x="632345" y="1913890"/>
                    </a:lnTo>
                    <a:lnTo>
                      <a:pt x="541921" y="1871980"/>
                    </a:lnTo>
                    <a:lnTo>
                      <a:pt x="456577" y="1822196"/>
                    </a:lnTo>
                    <a:lnTo>
                      <a:pt x="376948" y="1764919"/>
                    </a:lnTo>
                    <a:lnTo>
                      <a:pt x="303415" y="1700657"/>
                    </a:lnTo>
                    <a:lnTo>
                      <a:pt x="236486" y="1629918"/>
                    </a:lnTo>
                    <a:lnTo>
                      <a:pt x="176923" y="1553210"/>
                    </a:lnTo>
                    <a:lnTo>
                      <a:pt x="125044" y="1471041"/>
                    </a:lnTo>
                    <a:lnTo>
                      <a:pt x="81419" y="1383919"/>
                    </a:lnTo>
                    <a:lnTo>
                      <a:pt x="46634" y="1292606"/>
                    </a:lnTo>
                    <a:lnTo>
                      <a:pt x="32626" y="1245108"/>
                    </a:lnTo>
                    <a:lnTo>
                      <a:pt x="21043" y="1196848"/>
                    </a:lnTo>
                    <a:lnTo>
                      <a:pt x="11937" y="1147826"/>
                    </a:lnTo>
                    <a:lnTo>
                      <a:pt x="5346" y="1097915"/>
                    </a:lnTo>
                    <a:lnTo>
                      <a:pt x="1346" y="1047369"/>
                    </a:lnTo>
                    <a:lnTo>
                      <a:pt x="0" y="996061"/>
                    </a:lnTo>
                    <a:lnTo>
                      <a:pt x="1346" y="944753"/>
                    </a:lnTo>
                    <a:lnTo>
                      <a:pt x="5346" y="894207"/>
                    </a:lnTo>
                    <a:lnTo>
                      <a:pt x="11937" y="844296"/>
                    </a:lnTo>
                    <a:lnTo>
                      <a:pt x="21043" y="795147"/>
                    </a:lnTo>
                    <a:lnTo>
                      <a:pt x="32626" y="747013"/>
                    </a:lnTo>
                    <a:lnTo>
                      <a:pt x="46634" y="699516"/>
                    </a:lnTo>
                    <a:lnTo>
                      <a:pt x="81419" y="608076"/>
                    </a:lnTo>
                    <a:lnTo>
                      <a:pt x="125044" y="521081"/>
                    </a:lnTo>
                    <a:lnTo>
                      <a:pt x="176923" y="438912"/>
                    </a:lnTo>
                    <a:lnTo>
                      <a:pt x="236486" y="362204"/>
                    </a:lnTo>
                    <a:lnTo>
                      <a:pt x="303415" y="291465"/>
                    </a:lnTo>
                    <a:lnTo>
                      <a:pt x="376948" y="227203"/>
                    </a:lnTo>
                    <a:lnTo>
                      <a:pt x="456577" y="169925"/>
                    </a:lnTo>
                    <a:lnTo>
                      <a:pt x="541921" y="120015"/>
                    </a:lnTo>
                    <a:lnTo>
                      <a:pt x="632345" y="78105"/>
                    </a:lnTo>
                    <a:lnTo>
                      <a:pt x="727468" y="44704"/>
                    </a:lnTo>
                    <a:lnTo>
                      <a:pt x="826528" y="20193"/>
                    </a:lnTo>
                    <a:lnTo>
                      <a:pt x="877582" y="11430"/>
                    </a:lnTo>
                    <a:lnTo>
                      <a:pt x="929398" y="5080"/>
                    </a:lnTo>
                    <a:lnTo>
                      <a:pt x="981849" y="1270"/>
                    </a:lnTo>
                    <a:lnTo>
                      <a:pt x="1035189" y="0"/>
                    </a:lnTo>
                    <a:close/>
                  </a:path>
                </a:pathLst>
              </a:custGeom>
              <a:ln w="28575">
                <a:solidFill>
                  <a:srgbClr val="1E76BC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5861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54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9683EBE-9E2F-F434-099D-B04FB810409F}"/>
              </a:ext>
            </a:extLst>
          </p:cNvPr>
          <p:cNvGrpSpPr/>
          <p:nvPr/>
        </p:nvGrpSpPr>
        <p:grpSpPr>
          <a:xfrm>
            <a:off x="4853444" y="1428178"/>
            <a:ext cx="1907168" cy="2369234"/>
            <a:chOff x="4631282" y="1963265"/>
            <a:chExt cx="2361535" cy="3021391"/>
          </a:xfrm>
        </p:grpSpPr>
        <p:sp>
          <p:nvSpPr>
            <p:cNvPr id="72" name="object 6">
              <a:extLst>
                <a:ext uri="{FF2B5EF4-FFF2-40B4-BE49-F238E27FC236}">
                  <a16:creationId xmlns:a16="http://schemas.microsoft.com/office/drawing/2014/main" id="{D5B6F833-EA43-301B-A421-B1B78FE07319}"/>
                </a:ext>
              </a:extLst>
            </p:cNvPr>
            <p:cNvSpPr/>
            <p:nvPr/>
          </p:nvSpPr>
          <p:spPr>
            <a:xfrm>
              <a:off x="4631282" y="4033781"/>
              <a:ext cx="2361535" cy="639445"/>
            </a:xfrm>
            <a:custGeom>
              <a:avLst/>
              <a:gdLst/>
              <a:ahLst/>
              <a:cxnLst/>
              <a:rect l="l" t="t" r="r" b="b"/>
              <a:pathLst>
                <a:path w="1968500" h="639445">
                  <a:moveTo>
                    <a:pt x="1968246" y="0"/>
                  </a:moveTo>
                  <a:lnTo>
                    <a:pt x="0" y="0"/>
                  </a:lnTo>
                  <a:lnTo>
                    <a:pt x="0" y="458215"/>
                  </a:lnTo>
                  <a:lnTo>
                    <a:pt x="6465" y="506388"/>
                  </a:lnTo>
                  <a:lnTo>
                    <a:pt x="24713" y="549679"/>
                  </a:lnTo>
                  <a:lnTo>
                    <a:pt x="53022" y="586358"/>
                  </a:lnTo>
                  <a:lnTo>
                    <a:pt x="89671" y="614698"/>
                  </a:lnTo>
                  <a:lnTo>
                    <a:pt x="132938" y="632970"/>
                  </a:lnTo>
                  <a:lnTo>
                    <a:pt x="181101" y="639444"/>
                  </a:lnTo>
                  <a:lnTo>
                    <a:pt x="1787017" y="639444"/>
                  </a:lnTo>
                  <a:lnTo>
                    <a:pt x="1835189" y="632970"/>
                  </a:lnTo>
                  <a:lnTo>
                    <a:pt x="1878480" y="614698"/>
                  </a:lnTo>
                  <a:lnTo>
                    <a:pt x="1915159" y="586358"/>
                  </a:lnTo>
                  <a:lnTo>
                    <a:pt x="1943499" y="549679"/>
                  </a:lnTo>
                  <a:lnTo>
                    <a:pt x="1961771" y="506388"/>
                  </a:lnTo>
                  <a:lnTo>
                    <a:pt x="1968246" y="458215"/>
                  </a:lnTo>
                  <a:lnTo>
                    <a:pt x="1968246" y="0"/>
                  </a:lnTo>
                  <a:close/>
                </a:path>
              </a:pathLst>
            </a:custGeom>
            <a:solidFill>
              <a:srgbClr val="00A7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586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5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bject 7">
              <a:extLst>
                <a:ext uri="{FF2B5EF4-FFF2-40B4-BE49-F238E27FC236}">
                  <a16:creationId xmlns:a16="http://schemas.microsoft.com/office/drawing/2014/main" id="{2900449A-B898-B88B-7DB8-D878E74143F5}"/>
                </a:ext>
              </a:extLst>
            </p:cNvPr>
            <p:cNvSpPr/>
            <p:nvPr/>
          </p:nvSpPr>
          <p:spPr>
            <a:xfrm>
              <a:off x="5433016" y="4733196"/>
              <a:ext cx="731520" cy="251460"/>
            </a:xfrm>
            <a:custGeom>
              <a:avLst/>
              <a:gdLst/>
              <a:ahLst/>
              <a:cxnLst/>
              <a:rect l="l" t="t" r="r" b="b"/>
              <a:pathLst>
                <a:path w="731520" h="251460">
                  <a:moveTo>
                    <a:pt x="731393" y="0"/>
                  </a:moveTo>
                  <a:lnTo>
                    <a:pt x="0" y="0"/>
                  </a:lnTo>
                  <a:lnTo>
                    <a:pt x="365633" y="251459"/>
                  </a:lnTo>
                  <a:lnTo>
                    <a:pt x="731393" y="0"/>
                  </a:lnTo>
                  <a:close/>
                </a:path>
              </a:pathLst>
            </a:custGeom>
            <a:solidFill>
              <a:srgbClr val="00A79D"/>
            </a:solidFill>
          </p:spPr>
          <p:txBody>
            <a:bodyPr wrap="square" lIns="0" tIns="0" rIns="0" bIns="0" rtlCol="0"/>
            <a:lstStyle/>
            <a:p>
              <a:pPr marL="0" marR="0" lvl="0" indent="0" algn="l" defTabSz="586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5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object 8">
              <a:extLst>
                <a:ext uri="{FF2B5EF4-FFF2-40B4-BE49-F238E27FC236}">
                  <a16:creationId xmlns:a16="http://schemas.microsoft.com/office/drawing/2014/main" id="{326AB781-9596-7C8B-4578-0C046C156977}"/>
                </a:ext>
              </a:extLst>
            </p:cNvPr>
            <p:cNvSpPr txBox="1"/>
            <p:nvPr/>
          </p:nvSpPr>
          <p:spPr>
            <a:xfrm>
              <a:off x="4801020" y="4067435"/>
              <a:ext cx="2017337" cy="513696"/>
            </a:xfrm>
            <a:prstGeom prst="rect">
              <a:avLst/>
            </a:prstGeom>
          </p:spPr>
          <p:txBody>
            <a:bodyPr vert="horz" wrap="square" lIns="0" tIns="8141" rIns="0" bIns="0" rtlCol="0">
              <a:spAutoFit/>
            </a:bodyPr>
            <a:lstStyle/>
            <a:p>
              <a:pPr marL="1628" marR="0" lvl="0" indent="0" algn="ctr" defTabSz="586130" rtl="0" eaLnBrk="1" fontAlgn="auto" latinLnBrk="0" hangingPunct="1">
                <a:lnSpc>
                  <a:spcPct val="100000"/>
                </a:lnSpc>
                <a:spcBef>
                  <a:spcPts val="6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82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Phase</a:t>
              </a:r>
              <a:r>
                <a:rPr kumimoji="0" sz="1282" b="1" i="0" u="none" strike="noStrike" kern="0" cap="none" spc="16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 </a:t>
              </a:r>
              <a:r>
                <a:rPr kumimoji="0" sz="1282" b="1" i="0" u="none" strike="noStrike" kern="0" cap="none" spc="-32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2</a:t>
              </a:r>
              <a:endParaRPr kumimoji="0" sz="128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endParaRPr>
            </a:p>
            <a:p>
              <a:pPr marL="0" marR="0" lvl="0" indent="0" algn="ctr" defTabSz="586130" rtl="0" eaLnBrk="1" fontAlgn="auto" latinLnBrk="0" hangingPunct="1">
                <a:lnSpc>
                  <a:spcPct val="100000"/>
                </a:lnSpc>
                <a:spcBef>
                  <a:spcPts val="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82" b="1" i="0" u="none" strike="noStrike" kern="0" cap="none" spc="-22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(by</a:t>
              </a:r>
              <a:r>
                <a:rPr kumimoji="0" sz="1282" b="1" i="0" u="none" strike="noStrike" kern="0" cap="none" spc="-2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 </a:t>
              </a:r>
              <a:r>
                <a:rPr kumimoji="0" lang="en-US" sz="1282" b="1" i="0" u="none" strike="noStrike" kern="0" cap="none" spc="-29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Q3-Q4 </a:t>
              </a:r>
              <a:r>
                <a:rPr kumimoji="0" sz="1282" b="1" i="0" u="none" strike="noStrike" kern="0" cap="none" spc="-13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2025)</a:t>
              </a:r>
              <a:endParaRPr kumimoji="0" sz="128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endParaRPr>
            </a:p>
          </p:txBody>
        </p:sp>
        <p:grpSp>
          <p:nvGrpSpPr>
            <p:cNvPr id="75" name="object 17">
              <a:extLst>
                <a:ext uri="{FF2B5EF4-FFF2-40B4-BE49-F238E27FC236}">
                  <a16:creationId xmlns:a16="http://schemas.microsoft.com/office/drawing/2014/main" id="{2D9267A0-4F41-6113-EB69-6CE52B0F7D34}"/>
                </a:ext>
              </a:extLst>
            </p:cNvPr>
            <p:cNvGrpSpPr/>
            <p:nvPr/>
          </p:nvGrpSpPr>
          <p:grpSpPr>
            <a:xfrm>
              <a:off x="4818350" y="1963265"/>
              <a:ext cx="2070735" cy="2025015"/>
              <a:chOff x="4930645" y="1096991"/>
              <a:chExt cx="2070735" cy="2025015"/>
            </a:xfrm>
          </p:grpSpPr>
          <p:pic>
            <p:nvPicPr>
              <p:cNvPr id="76" name="object 18">
                <a:extLst>
                  <a:ext uri="{FF2B5EF4-FFF2-40B4-BE49-F238E27FC236}">
                    <a16:creationId xmlns:a16="http://schemas.microsoft.com/office/drawing/2014/main" id="{87A9EC91-2E9B-2BCD-2F8D-0DCE53C94CCC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503926" y="2244597"/>
                <a:ext cx="633349" cy="642620"/>
              </a:xfrm>
              <a:prstGeom prst="rect">
                <a:avLst/>
              </a:prstGeom>
            </p:spPr>
          </p:pic>
          <p:pic>
            <p:nvPicPr>
              <p:cNvPr id="77" name="object 19">
                <a:extLst>
                  <a:ext uri="{FF2B5EF4-FFF2-40B4-BE49-F238E27FC236}">
                    <a16:creationId xmlns:a16="http://schemas.microsoft.com/office/drawing/2014/main" id="{CA373A79-BC1C-843B-6F86-03D860A06D46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945186" y="1096991"/>
                <a:ext cx="2041651" cy="2024824"/>
              </a:xfrm>
              <a:prstGeom prst="rect">
                <a:avLst/>
              </a:prstGeom>
            </p:spPr>
          </p:pic>
          <p:sp>
            <p:nvSpPr>
              <p:cNvPr id="78" name="object 20">
                <a:extLst>
                  <a:ext uri="{FF2B5EF4-FFF2-40B4-BE49-F238E27FC236}">
                    <a16:creationId xmlns:a16="http://schemas.microsoft.com/office/drawing/2014/main" id="{917E812E-6E89-07BC-C855-5A828061B718}"/>
                  </a:ext>
                </a:extLst>
              </p:cNvPr>
              <p:cNvSpPr/>
              <p:nvPr/>
            </p:nvSpPr>
            <p:spPr>
              <a:xfrm>
                <a:off x="4930645" y="1129376"/>
                <a:ext cx="2070735" cy="1992630"/>
              </a:xfrm>
              <a:custGeom>
                <a:avLst/>
                <a:gdLst/>
                <a:ahLst/>
                <a:cxnLst/>
                <a:rect l="l" t="t" r="r" b="b"/>
                <a:pathLst>
                  <a:path w="2070734" h="1992630">
                    <a:moveTo>
                      <a:pt x="1035050" y="0"/>
                    </a:moveTo>
                    <a:lnTo>
                      <a:pt x="1088263" y="1270"/>
                    </a:lnTo>
                    <a:lnTo>
                      <a:pt x="1140840" y="5207"/>
                    </a:lnTo>
                    <a:lnTo>
                      <a:pt x="1192657" y="11557"/>
                    </a:lnTo>
                    <a:lnTo>
                      <a:pt x="1243711" y="20320"/>
                    </a:lnTo>
                    <a:lnTo>
                      <a:pt x="1342771" y="44704"/>
                    </a:lnTo>
                    <a:lnTo>
                      <a:pt x="1437894" y="78232"/>
                    </a:lnTo>
                    <a:lnTo>
                      <a:pt x="1528318" y="120142"/>
                    </a:lnTo>
                    <a:lnTo>
                      <a:pt x="1613662" y="170053"/>
                    </a:lnTo>
                    <a:lnTo>
                      <a:pt x="1693290" y="227330"/>
                    </a:lnTo>
                    <a:lnTo>
                      <a:pt x="1766824" y="291592"/>
                    </a:lnTo>
                    <a:lnTo>
                      <a:pt x="1833626" y="362331"/>
                    </a:lnTo>
                    <a:lnTo>
                      <a:pt x="1893315" y="439038"/>
                    </a:lnTo>
                    <a:lnTo>
                      <a:pt x="1945132" y="521081"/>
                    </a:lnTo>
                    <a:lnTo>
                      <a:pt x="1988819" y="608203"/>
                    </a:lnTo>
                    <a:lnTo>
                      <a:pt x="2023617" y="699643"/>
                    </a:lnTo>
                    <a:lnTo>
                      <a:pt x="2037588" y="747013"/>
                    </a:lnTo>
                    <a:lnTo>
                      <a:pt x="2049144" y="795274"/>
                    </a:lnTo>
                    <a:lnTo>
                      <a:pt x="2058289" y="844423"/>
                    </a:lnTo>
                    <a:lnTo>
                      <a:pt x="2064892" y="894207"/>
                    </a:lnTo>
                    <a:lnTo>
                      <a:pt x="2068830" y="944880"/>
                    </a:lnTo>
                    <a:lnTo>
                      <a:pt x="2070227" y="996188"/>
                    </a:lnTo>
                    <a:lnTo>
                      <a:pt x="2068830" y="1047369"/>
                    </a:lnTo>
                    <a:lnTo>
                      <a:pt x="2064892" y="1098042"/>
                    </a:lnTo>
                    <a:lnTo>
                      <a:pt x="2058289" y="1147953"/>
                    </a:lnTo>
                    <a:lnTo>
                      <a:pt x="2049144" y="1196975"/>
                    </a:lnTo>
                    <a:lnTo>
                      <a:pt x="2037588" y="1245235"/>
                    </a:lnTo>
                    <a:lnTo>
                      <a:pt x="2023617" y="1292606"/>
                    </a:lnTo>
                    <a:lnTo>
                      <a:pt x="1988819" y="1384046"/>
                    </a:lnTo>
                    <a:lnTo>
                      <a:pt x="1945132" y="1471168"/>
                    </a:lnTo>
                    <a:lnTo>
                      <a:pt x="1893315" y="1553337"/>
                    </a:lnTo>
                    <a:lnTo>
                      <a:pt x="1833626" y="1629918"/>
                    </a:lnTo>
                    <a:lnTo>
                      <a:pt x="1766824" y="1700657"/>
                    </a:lnTo>
                    <a:lnTo>
                      <a:pt x="1693290" y="1764919"/>
                    </a:lnTo>
                    <a:lnTo>
                      <a:pt x="1613662" y="1822323"/>
                    </a:lnTo>
                    <a:lnTo>
                      <a:pt x="1528318" y="1872107"/>
                    </a:lnTo>
                    <a:lnTo>
                      <a:pt x="1437894" y="1914017"/>
                    </a:lnTo>
                    <a:lnTo>
                      <a:pt x="1342771" y="1947545"/>
                    </a:lnTo>
                    <a:lnTo>
                      <a:pt x="1243711" y="1971929"/>
                    </a:lnTo>
                    <a:lnTo>
                      <a:pt x="1192657" y="1980819"/>
                    </a:lnTo>
                    <a:lnTo>
                      <a:pt x="1140840" y="1987042"/>
                    </a:lnTo>
                    <a:lnTo>
                      <a:pt x="1088263" y="1990979"/>
                    </a:lnTo>
                    <a:lnTo>
                      <a:pt x="1035050" y="1992249"/>
                    </a:lnTo>
                    <a:lnTo>
                      <a:pt x="981837" y="1990979"/>
                    </a:lnTo>
                    <a:lnTo>
                      <a:pt x="929386" y="1987042"/>
                    </a:lnTo>
                    <a:lnTo>
                      <a:pt x="877570" y="1980819"/>
                    </a:lnTo>
                    <a:lnTo>
                      <a:pt x="826388" y="1971929"/>
                    </a:lnTo>
                    <a:lnTo>
                      <a:pt x="727456" y="1947545"/>
                    </a:lnTo>
                    <a:lnTo>
                      <a:pt x="632333" y="1914017"/>
                    </a:lnTo>
                    <a:lnTo>
                      <a:pt x="541909" y="1872107"/>
                    </a:lnTo>
                    <a:lnTo>
                      <a:pt x="456564" y="1822323"/>
                    </a:lnTo>
                    <a:lnTo>
                      <a:pt x="376809" y="1764919"/>
                    </a:lnTo>
                    <a:lnTo>
                      <a:pt x="303275" y="1700657"/>
                    </a:lnTo>
                    <a:lnTo>
                      <a:pt x="236474" y="1629918"/>
                    </a:lnTo>
                    <a:lnTo>
                      <a:pt x="176911" y="1553337"/>
                    </a:lnTo>
                    <a:lnTo>
                      <a:pt x="124968" y="1471168"/>
                    </a:lnTo>
                    <a:lnTo>
                      <a:pt x="81407" y="1384046"/>
                    </a:lnTo>
                    <a:lnTo>
                      <a:pt x="46609" y="1292606"/>
                    </a:lnTo>
                    <a:lnTo>
                      <a:pt x="32638" y="1245235"/>
                    </a:lnTo>
                    <a:lnTo>
                      <a:pt x="20955" y="1196975"/>
                    </a:lnTo>
                    <a:lnTo>
                      <a:pt x="11937" y="1147953"/>
                    </a:lnTo>
                    <a:lnTo>
                      <a:pt x="5334" y="1098042"/>
                    </a:lnTo>
                    <a:lnTo>
                      <a:pt x="1270" y="1047369"/>
                    </a:lnTo>
                    <a:lnTo>
                      <a:pt x="0" y="996188"/>
                    </a:lnTo>
                    <a:lnTo>
                      <a:pt x="1270" y="944880"/>
                    </a:lnTo>
                    <a:lnTo>
                      <a:pt x="5334" y="894207"/>
                    </a:lnTo>
                    <a:lnTo>
                      <a:pt x="11937" y="844423"/>
                    </a:lnTo>
                    <a:lnTo>
                      <a:pt x="20955" y="795274"/>
                    </a:lnTo>
                    <a:lnTo>
                      <a:pt x="32638" y="747013"/>
                    </a:lnTo>
                    <a:lnTo>
                      <a:pt x="46609" y="699643"/>
                    </a:lnTo>
                    <a:lnTo>
                      <a:pt x="81407" y="608203"/>
                    </a:lnTo>
                    <a:lnTo>
                      <a:pt x="124968" y="521081"/>
                    </a:lnTo>
                    <a:lnTo>
                      <a:pt x="176911" y="439038"/>
                    </a:lnTo>
                    <a:lnTo>
                      <a:pt x="236474" y="362331"/>
                    </a:lnTo>
                    <a:lnTo>
                      <a:pt x="303275" y="291592"/>
                    </a:lnTo>
                    <a:lnTo>
                      <a:pt x="376809" y="227330"/>
                    </a:lnTo>
                    <a:lnTo>
                      <a:pt x="456564" y="170053"/>
                    </a:lnTo>
                    <a:lnTo>
                      <a:pt x="541909" y="120142"/>
                    </a:lnTo>
                    <a:lnTo>
                      <a:pt x="632333" y="78232"/>
                    </a:lnTo>
                    <a:lnTo>
                      <a:pt x="727456" y="44704"/>
                    </a:lnTo>
                    <a:lnTo>
                      <a:pt x="826388" y="20320"/>
                    </a:lnTo>
                    <a:lnTo>
                      <a:pt x="877570" y="11557"/>
                    </a:lnTo>
                    <a:lnTo>
                      <a:pt x="929386" y="5207"/>
                    </a:lnTo>
                    <a:lnTo>
                      <a:pt x="981837" y="1270"/>
                    </a:lnTo>
                    <a:lnTo>
                      <a:pt x="1035050" y="0"/>
                    </a:lnTo>
                    <a:close/>
                  </a:path>
                </a:pathLst>
              </a:custGeom>
              <a:ln w="28575">
                <a:solidFill>
                  <a:srgbClr val="00A79D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5861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54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79" name="object 21">
            <a:extLst>
              <a:ext uri="{FF2B5EF4-FFF2-40B4-BE49-F238E27FC236}">
                <a16:creationId xmlns:a16="http://schemas.microsoft.com/office/drawing/2014/main" id="{F5A145B8-CC18-045B-7285-3C51F4676667}"/>
              </a:ext>
            </a:extLst>
          </p:cNvPr>
          <p:cNvSpPr txBox="1"/>
          <p:nvPr/>
        </p:nvSpPr>
        <p:spPr>
          <a:xfrm>
            <a:off x="4814203" y="3934902"/>
            <a:ext cx="2894697" cy="2180793"/>
          </a:xfrm>
          <a:prstGeom prst="rect">
            <a:avLst/>
          </a:prstGeom>
        </p:spPr>
        <p:txBody>
          <a:bodyPr vert="horz" wrap="square" lIns="0" tIns="56582" rIns="0" bIns="0" rtlCol="0">
            <a:spAutoFit/>
          </a:bodyPr>
          <a:lstStyle/>
          <a:p>
            <a:pPr marL="191713" marR="0" lvl="0" indent="-183573" algn="l" defTabSz="586130" rtl="0" eaLnBrk="1" fontAlgn="auto" latinLnBrk="0" hangingPunct="1">
              <a:lnSpc>
                <a:spcPct val="100000"/>
              </a:lnSpc>
              <a:spcBef>
                <a:spcPts val="44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91713" algn="l"/>
              </a:tabLst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 Use Passenger Processing System (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CUPPS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(Agent</a:t>
            </a:r>
            <a:r>
              <a:rPr kumimoji="0" sz="1600" b="0" i="0" u="none" strike="noStrike" kern="0" cap="none" spc="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-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Check-</a:t>
            </a:r>
            <a:r>
              <a:rPr kumimoji="0" sz="1600" b="0" i="0" u="none" strike="noStrike" kern="0" cap="none" spc="-1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in)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91713" marR="0" lvl="0" indent="-183573" algn="l" defTabSz="586130" rtl="0" eaLnBrk="1" fontAlgn="auto" latinLnBrk="0" hangingPunct="1">
              <a:lnSpc>
                <a:spcPct val="100000"/>
              </a:lnSpc>
              <a:spcBef>
                <a:spcPts val="38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91713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Local</a:t>
            </a:r>
            <a:r>
              <a:rPr kumimoji="0" sz="16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eparture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ontrol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ystem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-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(LDCS)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91713" marR="0" lvl="0" indent="-183573" algn="l" defTabSz="586130" rtl="0" eaLnBrk="1" fontAlgn="auto" latinLnBrk="0" hangingPunct="1">
              <a:lnSpc>
                <a:spcPct val="100000"/>
              </a:lnSpc>
              <a:spcBef>
                <a:spcPts val="388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91713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aggage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econciliation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ystem</a:t>
            </a:r>
            <a:r>
              <a:rPr kumimoji="0" sz="16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600" b="0" i="0" u="none" strike="noStrike" kern="0" cap="none" spc="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Bag</a:t>
            </a:r>
            <a:r>
              <a:rPr kumimoji="0" sz="1600" b="0" i="0" u="none" strike="noStrike" kern="0" cap="none" spc="-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-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Messaging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91713" marR="0" lvl="0" indent="-183573" algn="l" defTabSz="586130" rtl="0" eaLnBrk="1" fontAlgn="auto" latinLnBrk="0" hangingPunct="1">
              <a:lnSpc>
                <a:spcPct val="100000"/>
              </a:lnSpc>
              <a:spcBef>
                <a:spcPts val="38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91713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24*7</a:t>
            </a:r>
            <a:r>
              <a:rPr kumimoji="0" sz="1600" b="0" i="0" u="none" strike="noStrike" kern="0" cap="none" spc="-2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Onsite</a:t>
            </a:r>
            <a:r>
              <a:rPr kumimoji="0" sz="1600" b="0" i="0" u="none" strike="noStrike" kern="0" cap="none" spc="-1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-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Support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0" name="object 22">
            <a:extLst>
              <a:ext uri="{FF2B5EF4-FFF2-40B4-BE49-F238E27FC236}">
                <a16:creationId xmlns:a16="http://schemas.microsoft.com/office/drawing/2014/main" id="{CB70DF2C-6EAA-720A-597F-39053C7A6F53}"/>
              </a:ext>
            </a:extLst>
          </p:cNvPr>
          <p:cNvSpPr txBox="1"/>
          <p:nvPr/>
        </p:nvSpPr>
        <p:spPr>
          <a:xfrm>
            <a:off x="8534958" y="3974098"/>
            <a:ext cx="2894697" cy="2284207"/>
          </a:xfrm>
          <a:prstGeom prst="rect">
            <a:avLst/>
          </a:prstGeom>
        </p:spPr>
        <p:txBody>
          <a:bodyPr vert="horz" wrap="square" lIns="0" tIns="57396" rIns="0" bIns="0" rtlCol="0">
            <a:spAutoFit/>
          </a:bodyPr>
          <a:lstStyle/>
          <a:p>
            <a:pPr marL="191713" marR="0" lvl="0" indent="-183573" algn="l" defTabSz="586130" rtl="0" eaLnBrk="1" fontAlgn="auto" latinLnBrk="0" hangingPunct="1">
              <a:lnSpc>
                <a:spcPct val="100000"/>
              </a:lnSpc>
              <a:spcBef>
                <a:spcPts val="452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91713" algn="l"/>
              </a:tabLst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 Use Self Service (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CUSS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r>
              <a:rPr kumimoji="0" sz="1600" b="0" i="0" u="none" strike="noStrike" kern="0" cap="none" spc="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-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(Check-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600" b="0" i="0" u="none" strike="noStrike" kern="0" cap="none" spc="1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-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Kiosk)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91713" marR="0" lvl="0" indent="-183573" algn="l" defTabSz="586130" rtl="0" eaLnBrk="1" fontAlgn="auto" latinLnBrk="0" hangingPunct="1">
              <a:lnSpc>
                <a:spcPct val="100000"/>
              </a:lnSpc>
              <a:spcBef>
                <a:spcPts val="38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91713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Self</a:t>
            </a:r>
            <a:r>
              <a:rPr kumimoji="0" sz="16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Bag</a:t>
            </a:r>
            <a:r>
              <a:rPr kumimoji="0" sz="1600" b="0" i="0" u="none" strike="noStrike" kern="0" cap="none" spc="-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Drop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91713" marR="0" lvl="0" indent="-183573" algn="l" defTabSz="586130" rtl="0" eaLnBrk="1" fontAlgn="auto" latinLnBrk="0" hangingPunct="1">
              <a:lnSpc>
                <a:spcPct val="100000"/>
              </a:lnSpc>
              <a:spcBef>
                <a:spcPts val="38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91713" algn="l"/>
              </a:tabLst>
              <a:defRPr/>
            </a:pPr>
            <a:r>
              <a:rPr kumimoji="0" sz="16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Pre-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security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Gates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91713" marR="0" lvl="0" indent="-183573" algn="l" defTabSz="586130" rtl="0" eaLnBrk="1" fontAlgn="auto" latinLnBrk="0" hangingPunct="1">
              <a:lnSpc>
                <a:spcPct val="100000"/>
              </a:lnSpc>
              <a:spcBef>
                <a:spcPts val="38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91713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Self</a:t>
            </a:r>
            <a:r>
              <a:rPr kumimoji="0" sz="1600" b="0" i="0" u="none" strike="noStrike" kern="0" cap="none" spc="-2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Boarding</a:t>
            </a:r>
            <a:r>
              <a:rPr kumimoji="0" sz="1600" b="0" i="0" u="none" strike="noStrike" kern="0" cap="none" spc="-32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-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Gates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91713" marR="0" lvl="0" indent="-183573" algn="l" defTabSz="586130" rtl="0" eaLnBrk="1" fontAlgn="auto" latinLnBrk="0" hangingPunct="1">
              <a:lnSpc>
                <a:spcPct val="100000"/>
              </a:lnSpc>
              <a:spcBef>
                <a:spcPts val="38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91713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Biometric</a:t>
            </a:r>
            <a:r>
              <a:rPr kumimoji="0" sz="1600" b="0" i="0" u="none" strike="noStrike" kern="0" cap="none" spc="-5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-6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Platform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91713" marR="0" lvl="0" indent="-183573" algn="l" defTabSz="586130" rtl="0" eaLnBrk="1" fontAlgn="auto" latinLnBrk="0" hangingPunct="1">
              <a:lnSpc>
                <a:spcPct val="100000"/>
              </a:lnSpc>
              <a:spcBef>
                <a:spcPts val="38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91713" algn="l"/>
              </a:tabLst>
              <a:defRPr/>
            </a:pPr>
            <a:r>
              <a:rPr kumimoji="0" lang="en-US" sz="16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Flight Information Display System (</a:t>
            </a:r>
            <a:r>
              <a:rPr kumimoji="0" sz="16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FIDS</a:t>
            </a:r>
            <a:r>
              <a:rPr kumimoji="0" lang="en-US" sz="16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9379AA4-45B6-1973-04DD-EA2EE209679E}"/>
              </a:ext>
            </a:extLst>
          </p:cNvPr>
          <p:cNvGrpSpPr/>
          <p:nvPr/>
        </p:nvGrpSpPr>
        <p:grpSpPr>
          <a:xfrm>
            <a:off x="8599123" y="1476721"/>
            <a:ext cx="2009950" cy="2288879"/>
            <a:chOff x="8428836" y="1938000"/>
            <a:chExt cx="2606851" cy="3023206"/>
          </a:xfrm>
        </p:grpSpPr>
        <p:sp>
          <p:nvSpPr>
            <p:cNvPr id="82" name="object 9">
              <a:extLst>
                <a:ext uri="{FF2B5EF4-FFF2-40B4-BE49-F238E27FC236}">
                  <a16:creationId xmlns:a16="http://schemas.microsoft.com/office/drawing/2014/main" id="{AAC651E4-58F4-717F-4D0C-852F6327A02B}"/>
                </a:ext>
              </a:extLst>
            </p:cNvPr>
            <p:cNvSpPr/>
            <p:nvPr/>
          </p:nvSpPr>
          <p:spPr>
            <a:xfrm>
              <a:off x="8428836" y="4013334"/>
              <a:ext cx="2606851" cy="639445"/>
            </a:xfrm>
            <a:custGeom>
              <a:avLst/>
              <a:gdLst/>
              <a:ahLst/>
              <a:cxnLst/>
              <a:rect l="l" t="t" r="r" b="b"/>
              <a:pathLst>
                <a:path w="1968500" h="639445">
                  <a:moveTo>
                    <a:pt x="1968373" y="0"/>
                  </a:moveTo>
                  <a:lnTo>
                    <a:pt x="0" y="0"/>
                  </a:lnTo>
                  <a:lnTo>
                    <a:pt x="0" y="458342"/>
                  </a:lnTo>
                  <a:lnTo>
                    <a:pt x="6474" y="506462"/>
                  </a:lnTo>
                  <a:lnTo>
                    <a:pt x="24746" y="549717"/>
                  </a:lnTo>
                  <a:lnTo>
                    <a:pt x="53085" y="586374"/>
                  </a:lnTo>
                  <a:lnTo>
                    <a:pt x="89765" y="614703"/>
                  </a:lnTo>
                  <a:lnTo>
                    <a:pt x="133056" y="632970"/>
                  </a:lnTo>
                  <a:lnTo>
                    <a:pt x="181228" y="639444"/>
                  </a:lnTo>
                  <a:lnTo>
                    <a:pt x="1787144" y="639444"/>
                  </a:lnTo>
                  <a:lnTo>
                    <a:pt x="1835316" y="632970"/>
                  </a:lnTo>
                  <a:lnTo>
                    <a:pt x="1878607" y="614703"/>
                  </a:lnTo>
                  <a:lnTo>
                    <a:pt x="1915286" y="586374"/>
                  </a:lnTo>
                  <a:lnTo>
                    <a:pt x="1943626" y="549717"/>
                  </a:lnTo>
                  <a:lnTo>
                    <a:pt x="1961898" y="506462"/>
                  </a:lnTo>
                  <a:lnTo>
                    <a:pt x="1968373" y="458342"/>
                  </a:lnTo>
                  <a:lnTo>
                    <a:pt x="1968373" y="0"/>
                  </a:lnTo>
                  <a:close/>
                </a:path>
              </a:pathLst>
            </a:custGeom>
            <a:solidFill>
              <a:srgbClr val="91C540"/>
            </a:solidFill>
          </p:spPr>
          <p:txBody>
            <a:bodyPr wrap="square" lIns="0" tIns="0" rIns="0" bIns="0" rtlCol="0"/>
            <a:lstStyle/>
            <a:p>
              <a:pPr marL="0" marR="0" lvl="0" indent="0" algn="l" defTabSz="586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5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object 10">
              <a:extLst>
                <a:ext uri="{FF2B5EF4-FFF2-40B4-BE49-F238E27FC236}">
                  <a16:creationId xmlns:a16="http://schemas.microsoft.com/office/drawing/2014/main" id="{D9D84715-AD97-0B2E-EB52-41A9001945ED}"/>
                </a:ext>
              </a:extLst>
            </p:cNvPr>
            <p:cNvSpPr/>
            <p:nvPr/>
          </p:nvSpPr>
          <p:spPr>
            <a:xfrm>
              <a:off x="9408990" y="4709746"/>
              <a:ext cx="731520" cy="251460"/>
            </a:xfrm>
            <a:custGeom>
              <a:avLst/>
              <a:gdLst/>
              <a:ahLst/>
              <a:cxnLst/>
              <a:rect l="l" t="t" r="r" b="b"/>
              <a:pathLst>
                <a:path w="731520" h="251460">
                  <a:moveTo>
                    <a:pt x="731265" y="0"/>
                  </a:moveTo>
                  <a:lnTo>
                    <a:pt x="0" y="0"/>
                  </a:lnTo>
                  <a:lnTo>
                    <a:pt x="365632" y="251459"/>
                  </a:lnTo>
                  <a:lnTo>
                    <a:pt x="731265" y="0"/>
                  </a:lnTo>
                  <a:close/>
                </a:path>
              </a:pathLst>
            </a:custGeom>
            <a:solidFill>
              <a:srgbClr val="91C540"/>
            </a:solidFill>
          </p:spPr>
          <p:txBody>
            <a:bodyPr wrap="square" lIns="0" tIns="0" rIns="0" bIns="0" rtlCol="0"/>
            <a:lstStyle/>
            <a:p>
              <a:pPr marL="0" marR="0" lvl="0" indent="0" algn="l" defTabSz="586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54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object 11">
              <a:extLst>
                <a:ext uri="{FF2B5EF4-FFF2-40B4-BE49-F238E27FC236}">
                  <a16:creationId xmlns:a16="http://schemas.microsoft.com/office/drawing/2014/main" id="{C982923C-E11D-D7AB-76D6-45E479096704}"/>
                </a:ext>
              </a:extLst>
            </p:cNvPr>
            <p:cNvSpPr txBox="1"/>
            <p:nvPr/>
          </p:nvSpPr>
          <p:spPr>
            <a:xfrm>
              <a:off x="8635846" y="4046989"/>
              <a:ext cx="2277809" cy="532049"/>
            </a:xfrm>
            <a:prstGeom prst="rect">
              <a:avLst/>
            </a:prstGeom>
          </p:spPr>
          <p:txBody>
            <a:bodyPr vert="horz" wrap="square" lIns="0" tIns="8141" rIns="0" bIns="0" rtlCol="0">
              <a:spAutoFit/>
            </a:bodyPr>
            <a:lstStyle/>
            <a:p>
              <a:pPr marL="0" marR="0" lvl="0" indent="0" algn="ctr" defTabSz="586130" rtl="0" eaLnBrk="1" fontAlgn="auto" latinLnBrk="0" hangingPunct="1">
                <a:lnSpc>
                  <a:spcPct val="100000"/>
                </a:lnSpc>
                <a:spcBef>
                  <a:spcPts val="6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82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Phase</a:t>
              </a:r>
              <a:r>
                <a:rPr kumimoji="0" sz="1282" b="1" i="0" u="none" strike="noStrike" kern="0" cap="none" spc="16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 </a:t>
              </a:r>
              <a:r>
                <a:rPr kumimoji="0" sz="1282" b="1" i="0" u="none" strike="noStrike" kern="0" cap="none" spc="-32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3</a:t>
              </a:r>
              <a:endParaRPr kumimoji="0" sz="128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endParaRPr>
            </a:p>
            <a:p>
              <a:pPr marL="0" marR="0" lvl="0" indent="0" algn="ctr" defTabSz="586130" rtl="0" eaLnBrk="1" fontAlgn="auto" latinLnBrk="0" hangingPunct="1">
                <a:lnSpc>
                  <a:spcPct val="100000"/>
                </a:lnSpc>
                <a:spcBef>
                  <a:spcPts val="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82" b="1" i="0" u="none" strike="noStrike" kern="0" cap="none" spc="-22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(by</a:t>
              </a:r>
              <a:r>
                <a:rPr kumimoji="0" sz="1282" b="1" i="0" u="none" strike="noStrike" kern="0" cap="none" spc="-3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 </a:t>
              </a:r>
              <a:r>
                <a:rPr kumimoji="0" lang="en-US" sz="1282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Q4 </a:t>
              </a:r>
              <a:r>
                <a:rPr kumimoji="0" sz="1282" b="1" i="0" u="none" strike="noStrike" kern="0" cap="none" spc="-13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2025)</a:t>
              </a:r>
              <a:endParaRPr kumimoji="0" sz="128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endParaRPr>
            </a:p>
          </p:txBody>
        </p:sp>
        <p:grpSp>
          <p:nvGrpSpPr>
            <p:cNvPr id="85" name="object 23">
              <a:extLst>
                <a:ext uri="{FF2B5EF4-FFF2-40B4-BE49-F238E27FC236}">
                  <a16:creationId xmlns:a16="http://schemas.microsoft.com/office/drawing/2014/main" id="{F906CD76-C932-9641-B8B3-C7708D1CF81E}"/>
                </a:ext>
              </a:extLst>
            </p:cNvPr>
            <p:cNvGrpSpPr/>
            <p:nvPr/>
          </p:nvGrpSpPr>
          <p:grpSpPr>
            <a:xfrm>
              <a:off x="8739700" y="1938000"/>
              <a:ext cx="2070735" cy="1992630"/>
              <a:chOff x="8851995" y="1071726"/>
              <a:chExt cx="2070735" cy="1992630"/>
            </a:xfrm>
          </p:grpSpPr>
          <p:pic>
            <p:nvPicPr>
              <p:cNvPr id="86" name="object 24">
                <a:extLst>
                  <a:ext uri="{FF2B5EF4-FFF2-40B4-BE49-F238E27FC236}">
                    <a16:creationId xmlns:a16="http://schemas.microsoft.com/office/drawing/2014/main" id="{FCD79B86-7025-CC36-7017-E093D9AD257A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866218" y="1085950"/>
                <a:ext cx="2041652" cy="1963674"/>
              </a:xfrm>
              <a:prstGeom prst="rect">
                <a:avLst/>
              </a:prstGeom>
            </p:spPr>
          </p:pic>
          <p:sp>
            <p:nvSpPr>
              <p:cNvPr id="87" name="object 25">
                <a:extLst>
                  <a:ext uri="{FF2B5EF4-FFF2-40B4-BE49-F238E27FC236}">
                    <a16:creationId xmlns:a16="http://schemas.microsoft.com/office/drawing/2014/main" id="{B976E2A7-7ECC-4762-2BF5-5862D61558F6}"/>
                  </a:ext>
                </a:extLst>
              </p:cNvPr>
              <p:cNvSpPr/>
              <p:nvPr/>
            </p:nvSpPr>
            <p:spPr>
              <a:xfrm>
                <a:off x="8851995" y="1071726"/>
                <a:ext cx="2070735" cy="1992630"/>
              </a:xfrm>
              <a:custGeom>
                <a:avLst/>
                <a:gdLst/>
                <a:ahLst/>
                <a:cxnLst/>
                <a:rect l="l" t="t" r="r" b="b"/>
                <a:pathLst>
                  <a:path w="2070734" h="1992630">
                    <a:moveTo>
                      <a:pt x="1035050" y="0"/>
                    </a:moveTo>
                    <a:lnTo>
                      <a:pt x="1088390" y="1270"/>
                    </a:lnTo>
                    <a:lnTo>
                      <a:pt x="1140841" y="5080"/>
                    </a:lnTo>
                    <a:lnTo>
                      <a:pt x="1192656" y="11430"/>
                    </a:lnTo>
                    <a:lnTo>
                      <a:pt x="1243710" y="20193"/>
                    </a:lnTo>
                    <a:lnTo>
                      <a:pt x="1342771" y="44704"/>
                    </a:lnTo>
                    <a:lnTo>
                      <a:pt x="1437894" y="78105"/>
                    </a:lnTo>
                    <a:lnTo>
                      <a:pt x="1528318" y="120015"/>
                    </a:lnTo>
                    <a:lnTo>
                      <a:pt x="1613662" y="169925"/>
                    </a:lnTo>
                    <a:lnTo>
                      <a:pt x="1693291" y="227203"/>
                    </a:lnTo>
                    <a:lnTo>
                      <a:pt x="1766824" y="291465"/>
                    </a:lnTo>
                    <a:lnTo>
                      <a:pt x="1833752" y="362204"/>
                    </a:lnTo>
                    <a:lnTo>
                      <a:pt x="1893316" y="438912"/>
                    </a:lnTo>
                    <a:lnTo>
                      <a:pt x="1945258" y="521081"/>
                    </a:lnTo>
                    <a:lnTo>
                      <a:pt x="1988820" y="608076"/>
                    </a:lnTo>
                    <a:lnTo>
                      <a:pt x="2023618" y="699516"/>
                    </a:lnTo>
                    <a:lnTo>
                      <a:pt x="2037588" y="747013"/>
                    </a:lnTo>
                    <a:lnTo>
                      <a:pt x="2049145" y="795147"/>
                    </a:lnTo>
                    <a:lnTo>
                      <a:pt x="2058289" y="844296"/>
                    </a:lnTo>
                    <a:lnTo>
                      <a:pt x="2064893" y="894207"/>
                    </a:lnTo>
                    <a:lnTo>
                      <a:pt x="2068829" y="944753"/>
                    </a:lnTo>
                    <a:lnTo>
                      <a:pt x="2070227" y="996061"/>
                    </a:lnTo>
                    <a:lnTo>
                      <a:pt x="2068829" y="1047369"/>
                    </a:lnTo>
                    <a:lnTo>
                      <a:pt x="2064893" y="1097915"/>
                    </a:lnTo>
                    <a:lnTo>
                      <a:pt x="2058289" y="1147826"/>
                    </a:lnTo>
                    <a:lnTo>
                      <a:pt x="2049145" y="1196848"/>
                    </a:lnTo>
                    <a:lnTo>
                      <a:pt x="2037588" y="1245108"/>
                    </a:lnTo>
                    <a:lnTo>
                      <a:pt x="2023618" y="1292606"/>
                    </a:lnTo>
                    <a:lnTo>
                      <a:pt x="1988820" y="1383919"/>
                    </a:lnTo>
                    <a:lnTo>
                      <a:pt x="1945258" y="1471041"/>
                    </a:lnTo>
                    <a:lnTo>
                      <a:pt x="1893316" y="1553210"/>
                    </a:lnTo>
                    <a:lnTo>
                      <a:pt x="1833752" y="1629918"/>
                    </a:lnTo>
                    <a:lnTo>
                      <a:pt x="1766824" y="1700657"/>
                    </a:lnTo>
                    <a:lnTo>
                      <a:pt x="1693291" y="1764919"/>
                    </a:lnTo>
                    <a:lnTo>
                      <a:pt x="1613662" y="1822196"/>
                    </a:lnTo>
                    <a:lnTo>
                      <a:pt x="1528318" y="1871980"/>
                    </a:lnTo>
                    <a:lnTo>
                      <a:pt x="1437894" y="1913890"/>
                    </a:lnTo>
                    <a:lnTo>
                      <a:pt x="1342771" y="1947418"/>
                    </a:lnTo>
                    <a:lnTo>
                      <a:pt x="1243710" y="1971929"/>
                    </a:lnTo>
                    <a:lnTo>
                      <a:pt x="1192656" y="1980692"/>
                    </a:lnTo>
                    <a:lnTo>
                      <a:pt x="1140841" y="1987042"/>
                    </a:lnTo>
                    <a:lnTo>
                      <a:pt x="1088390" y="1990852"/>
                    </a:lnTo>
                    <a:lnTo>
                      <a:pt x="1035050" y="1992122"/>
                    </a:lnTo>
                    <a:lnTo>
                      <a:pt x="981837" y="1990852"/>
                    </a:lnTo>
                    <a:lnTo>
                      <a:pt x="929385" y="1987042"/>
                    </a:lnTo>
                    <a:lnTo>
                      <a:pt x="877570" y="1980692"/>
                    </a:lnTo>
                    <a:lnTo>
                      <a:pt x="826389" y="1971929"/>
                    </a:lnTo>
                    <a:lnTo>
                      <a:pt x="727455" y="1947418"/>
                    </a:lnTo>
                    <a:lnTo>
                      <a:pt x="632332" y="1913890"/>
                    </a:lnTo>
                    <a:lnTo>
                      <a:pt x="541908" y="1871980"/>
                    </a:lnTo>
                    <a:lnTo>
                      <a:pt x="456565" y="1822196"/>
                    </a:lnTo>
                    <a:lnTo>
                      <a:pt x="376808" y="1764919"/>
                    </a:lnTo>
                    <a:lnTo>
                      <a:pt x="303402" y="1700657"/>
                    </a:lnTo>
                    <a:lnTo>
                      <a:pt x="236474" y="1629918"/>
                    </a:lnTo>
                    <a:lnTo>
                      <a:pt x="176910" y="1553210"/>
                    </a:lnTo>
                    <a:lnTo>
                      <a:pt x="124968" y="1471041"/>
                    </a:lnTo>
                    <a:lnTo>
                      <a:pt x="81406" y="1383919"/>
                    </a:lnTo>
                    <a:lnTo>
                      <a:pt x="46608" y="1292606"/>
                    </a:lnTo>
                    <a:lnTo>
                      <a:pt x="32639" y="1245108"/>
                    </a:lnTo>
                    <a:lnTo>
                      <a:pt x="21081" y="1196848"/>
                    </a:lnTo>
                    <a:lnTo>
                      <a:pt x="11938" y="1147826"/>
                    </a:lnTo>
                    <a:lnTo>
                      <a:pt x="5333" y="1097915"/>
                    </a:lnTo>
                    <a:lnTo>
                      <a:pt x="1270" y="1047369"/>
                    </a:lnTo>
                    <a:lnTo>
                      <a:pt x="0" y="996061"/>
                    </a:lnTo>
                    <a:lnTo>
                      <a:pt x="1270" y="944753"/>
                    </a:lnTo>
                    <a:lnTo>
                      <a:pt x="5333" y="894207"/>
                    </a:lnTo>
                    <a:lnTo>
                      <a:pt x="11938" y="844296"/>
                    </a:lnTo>
                    <a:lnTo>
                      <a:pt x="21081" y="795147"/>
                    </a:lnTo>
                    <a:lnTo>
                      <a:pt x="32639" y="747013"/>
                    </a:lnTo>
                    <a:lnTo>
                      <a:pt x="46608" y="699516"/>
                    </a:lnTo>
                    <a:lnTo>
                      <a:pt x="81406" y="608076"/>
                    </a:lnTo>
                    <a:lnTo>
                      <a:pt x="124968" y="521081"/>
                    </a:lnTo>
                    <a:lnTo>
                      <a:pt x="176910" y="438912"/>
                    </a:lnTo>
                    <a:lnTo>
                      <a:pt x="236474" y="362204"/>
                    </a:lnTo>
                    <a:lnTo>
                      <a:pt x="303402" y="291465"/>
                    </a:lnTo>
                    <a:lnTo>
                      <a:pt x="376808" y="227203"/>
                    </a:lnTo>
                    <a:lnTo>
                      <a:pt x="456565" y="169925"/>
                    </a:lnTo>
                    <a:lnTo>
                      <a:pt x="541908" y="120015"/>
                    </a:lnTo>
                    <a:lnTo>
                      <a:pt x="632332" y="78105"/>
                    </a:lnTo>
                    <a:lnTo>
                      <a:pt x="727455" y="44704"/>
                    </a:lnTo>
                    <a:lnTo>
                      <a:pt x="826389" y="20193"/>
                    </a:lnTo>
                    <a:lnTo>
                      <a:pt x="877570" y="11430"/>
                    </a:lnTo>
                    <a:lnTo>
                      <a:pt x="929385" y="5080"/>
                    </a:lnTo>
                    <a:lnTo>
                      <a:pt x="981837" y="1270"/>
                    </a:lnTo>
                    <a:lnTo>
                      <a:pt x="1035050" y="0"/>
                    </a:lnTo>
                    <a:close/>
                  </a:path>
                </a:pathLst>
              </a:custGeom>
              <a:ln w="28575">
                <a:solidFill>
                  <a:srgbClr val="91C540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5861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54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AEAAD97-2DCF-689C-906D-CC95E8787B94}"/>
              </a:ext>
            </a:extLst>
          </p:cNvPr>
          <p:cNvSpPr txBox="1"/>
          <p:nvPr/>
        </p:nvSpPr>
        <p:spPr>
          <a:xfrm>
            <a:off x="411480" y="394502"/>
            <a:ext cx="11566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Passenger Processing / Airport Management Systems</a:t>
            </a:r>
            <a:endParaRPr kumimoji="0" lang="en-PH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448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99614-22A2-8699-36EA-E8201D0DD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31CDFFAE-5E20-D706-53AB-0E5D9D849DF1}"/>
              </a:ext>
            </a:extLst>
          </p:cNvPr>
          <p:cNvSpPr/>
          <p:nvPr/>
        </p:nvSpPr>
        <p:spPr>
          <a:xfrm>
            <a:off x="0" y="6187440"/>
            <a:ext cx="9674941" cy="685801"/>
          </a:xfrm>
          <a:prstGeom prst="triangle">
            <a:avLst>
              <a:gd name="adj" fmla="val 0"/>
            </a:avLst>
          </a:prstGeom>
          <a:solidFill>
            <a:srgbClr val="1943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C53F2685-10B2-8281-ADF9-25A71E1F99B8}"/>
              </a:ext>
            </a:extLst>
          </p:cNvPr>
          <p:cNvSpPr/>
          <p:nvPr/>
        </p:nvSpPr>
        <p:spPr>
          <a:xfrm>
            <a:off x="2517059" y="6026179"/>
            <a:ext cx="9674941" cy="847062"/>
          </a:xfrm>
          <a:prstGeom prst="triangle">
            <a:avLst>
              <a:gd name="adj" fmla="val 100000"/>
            </a:avLst>
          </a:prstGeom>
          <a:solidFill>
            <a:srgbClr val="1D81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920DAA-5853-7AB0-7A8D-4EBC30FD7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64" y="178946"/>
            <a:ext cx="1056639" cy="45569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ABA022-2A05-7687-EC9E-3A939EB51C6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5581913" y="6278260"/>
            <a:ext cx="227803" cy="3429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F3EEC81B-2A13-953F-6999-630FB9005312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10891056" y="299987"/>
            <a:ext cx="863048" cy="27716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Jul 2,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33648B-2F0A-69EB-3E0B-D6391C31AD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278"/>
          <a:stretch>
            <a:fillRect/>
          </a:stretch>
        </p:blipFill>
        <p:spPr>
          <a:xfrm>
            <a:off x="0" y="549841"/>
            <a:ext cx="12192000" cy="55775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2008FC1-9B3B-0A18-FC76-ADDA96AC4C8D}"/>
              </a:ext>
            </a:extLst>
          </p:cNvPr>
          <p:cNvSpPr/>
          <p:nvPr/>
        </p:nvSpPr>
        <p:spPr>
          <a:xfrm>
            <a:off x="0" y="1449362"/>
            <a:ext cx="7366000" cy="45510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screen shot of a computer screen&#10;&#10;AI-generated content may be incorrect.">
            <a:extLst>
              <a:ext uri="{FF2B5EF4-FFF2-40B4-BE49-F238E27FC236}">
                <a16:creationId xmlns:a16="http://schemas.microsoft.com/office/drawing/2014/main" id="{6B282AD4-CEDD-04E2-3E69-0E7B8DCAA2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5" y="2026249"/>
            <a:ext cx="7178029" cy="40376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218CAA-033E-B096-C911-00A9042552FB}"/>
              </a:ext>
            </a:extLst>
          </p:cNvPr>
          <p:cNvSpPr txBox="1"/>
          <p:nvPr/>
        </p:nvSpPr>
        <p:spPr>
          <a:xfrm>
            <a:off x="3927108" y="1018489"/>
            <a:ext cx="78878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140" marR="0" lvl="0" indent="0" algn="l" defTabSz="586130" rtl="0" eaLnBrk="1" fontAlgn="auto" latinLnBrk="0" hangingPunct="1">
              <a:lnSpc>
                <a:spcPct val="100000"/>
              </a:lnSpc>
              <a:spcBef>
                <a:spcPts val="452"/>
              </a:spcBef>
              <a:spcAft>
                <a:spcPts val="0"/>
              </a:spcAft>
              <a:buClrTx/>
              <a:buSzTx/>
              <a:buFontTx/>
              <a:buNone/>
              <a:tabLst>
                <a:tab pos="191713" algn="l"/>
              </a:tabLst>
              <a:defRPr/>
            </a:pPr>
            <a:r>
              <a:rPr kumimoji="0" lang="en-US" sz="1800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686 FIDS units to be deployed across 3 terminals- Quiet Terminal Concept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3381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B7C96-D143-D8CF-0202-28A6CA7A8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F3E083-B939-7545-8FF6-1DA5B7924508}"/>
              </a:ext>
            </a:extLst>
          </p:cNvPr>
          <p:cNvSpPr txBox="1"/>
          <p:nvPr/>
        </p:nvSpPr>
        <p:spPr>
          <a:xfrm>
            <a:off x="411480" y="394502"/>
            <a:ext cx="11566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+mn-cs"/>
              </a:rPr>
              <a:t>Passenger Processing / Airport Management Systems</a:t>
            </a:r>
            <a:endParaRPr kumimoji="0" lang="en-PH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9057AB8-4AF3-E7F6-5D4D-4C4B7E88AFB0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1142433"/>
          <a:ext cx="10998201" cy="4754880"/>
        </p:xfrm>
        <a:graphic>
          <a:graphicData uri="http://schemas.openxmlformats.org/drawingml/2006/table">
            <a:tbl>
              <a:tblPr firstRow="1">
                <a:tableStyleId>{B301B821-A1FF-4177-AEE7-76D212191A09}</a:tableStyleId>
              </a:tblPr>
              <a:tblGrid>
                <a:gridCol w="2583083">
                  <a:extLst>
                    <a:ext uri="{9D8B030D-6E8A-4147-A177-3AD203B41FA5}">
                      <a16:colId xmlns:a16="http://schemas.microsoft.com/office/drawing/2014/main" val="2260965342"/>
                    </a:ext>
                  </a:extLst>
                </a:gridCol>
                <a:gridCol w="4749051">
                  <a:extLst>
                    <a:ext uri="{9D8B030D-6E8A-4147-A177-3AD203B41FA5}">
                      <a16:colId xmlns:a16="http://schemas.microsoft.com/office/drawing/2014/main" val="275009535"/>
                    </a:ext>
                  </a:extLst>
                </a:gridCol>
                <a:gridCol w="3666067">
                  <a:extLst>
                    <a:ext uri="{9D8B030D-6E8A-4147-A177-3AD203B41FA5}">
                      <a16:colId xmlns:a16="http://schemas.microsoft.com/office/drawing/2014/main" val="2969108267"/>
                    </a:ext>
                  </a:extLst>
                </a:gridCol>
              </a:tblGrid>
              <a:tr h="214053">
                <a:tc>
                  <a:txBody>
                    <a:bodyPr/>
                    <a:lstStyle/>
                    <a:p>
                      <a:endParaRPr lang="en-PH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Benefits</a:t>
                      </a:r>
                      <a:endParaRPr lang="en-PH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Airline Participation Rate</a:t>
                      </a:r>
                      <a:endParaRPr lang="en-PH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631669"/>
                  </a:ext>
                </a:extLst>
              </a:tr>
              <a:tr h="1016750">
                <a:tc>
                  <a:txBody>
                    <a:bodyPr/>
                    <a:lstStyle/>
                    <a:p>
                      <a:r>
                        <a:rPr lang="en-US" sz="1600" b="1" kern="0">
                          <a:solidFill>
                            <a:schemeClr val="tx1"/>
                          </a:solidFill>
                        </a:rPr>
                        <a:t>Common Use Passenger Processing System (CUPPS)</a:t>
                      </a:r>
                      <a:endParaRPr lang="en-PH" sz="16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PH" sz="1600"/>
                        <a:t>Cost effective with less infrastructure investment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PH" sz="1600"/>
                        <a:t>Flexibility in operations (counter assignment, manning and training, set-up)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PH" sz="1600"/>
                        <a:t>Improved queue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100% of airlines enrolled</a:t>
                      </a:r>
                      <a:endParaRPr lang="en-PH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1016571"/>
                  </a:ext>
                </a:extLst>
              </a:tr>
              <a:tr h="856211">
                <a:tc>
                  <a:txBody>
                    <a:bodyPr/>
                    <a:lstStyle/>
                    <a:p>
                      <a:r>
                        <a:rPr lang="en-US" sz="1600" b="1"/>
                        <a:t>Common Use Self-Service (CUSS)</a:t>
                      </a:r>
                      <a:endParaRPr lang="en-PH" sz="1600" b="1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PH" sz="1600"/>
                        <a:t>Cost effective with less infrastructure investment and staff requirements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PH" sz="1600"/>
                        <a:t>Better passenger experience from faster processing and convenience, reduced congestion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PH" sz="1600"/>
                        <a:t>Supplemental kiosks to staffed airline counters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Only four airlines ready for deployment (PAL, </a:t>
                      </a:r>
                      <a:r>
                        <a:rPr lang="en-US" sz="1600" err="1"/>
                        <a:t>Ceb</a:t>
                      </a:r>
                      <a:r>
                        <a:rPr lang="en-US" sz="1600"/>
                        <a:t> Pac, Air Asia and Korean Air)</a:t>
                      </a:r>
                      <a:endParaRPr lang="en-PH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9168406"/>
                  </a:ext>
                </a:extLst>
              </a:tr>
              <a:tr h="374592">
                <a:tc>
                  <a:txBody>
                    <a:bodyPr/>
                    <a:lstStyle/>
                    <a:p>
                      <a:r>
                        <a:rPr lang="en-US" sz="1600" b="1"/>
                        <a:t>Self-Bag Drop (SBD)</a:t>
                      </a:r>
                      <a:endParaRPr lang="en-PH" sz="1600" b="1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PH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Only three airlines have signed on (PAL, </a:t>
                      </a:r>
                      <a:r>
                        <a:rPr lang="en-US" sz="1600" err="1"/>
                        <a:t>Ceb</a:t>
                      </a:r>
                      <a:r>
                        <a:rPr lang="en-US" sz="1600"/>
                        <a:t> Pac, Air Asia)</a:t>
                      </a:r>
                      <a:endParaRPr lang="en-PH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8868594"/>
                  </a:ext>
                </a:extLst>
              </a:tr>
              <a:tr h="535132">
                <a:tc>
                  <a:txBody>
                    <a:bodyPr/>
                    <a:lstStyle/>
                    <a:p>
                      <a:r>
                        <a:rPr lang="en-PH" sz="1600" b="1"/>
                        <a:t>Baggage Reconciliation System and Bag Messaging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PH" sz="1600"/>
                        <a:t>Real-time updates on baggage status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PH" sz="1600"/>
                        <a:t>Improved passenger experience and reduced mishandling costs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PH" sz="1600"/>
                        <a:t>Better operational efficiency for baggage tracking and communication to passengers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PH" sz="1600"/>
                        <a:t>Improved security compliance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PH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94471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6971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80586" y="295160"/>
            <a:ext cx="9890172" cy="496428"/>
          </a:xfrm>
          <a:prstGeom prst="rect">
            <a:avLst/>
          </a:prstGeom>
          <a:solidFill>
            <a:srgbClr val="B6D0D6"/>
          </a:solidFill>
        </p:spPr>
        <p:txBody>
          <a:bodyPr vert="horz" wrap="square" lIns="0" tIns="66748" rIns="0" bIns="0" rtlCol="0">
            <a:spAutoFit/>
          </a:bodyPr>
          <a:lstStyle/>
          <a:p>
            <a:pPr marL="58196" defTabSz="586039">
              <a:spcBef>
                <a:spcPts val="525"/>
              </a:spcBef>
            </a:pPr>
            <a:r>
              <a:rPr sz="2788" b="1" kern="0" spc="192" dirty="0">
                <a:solidFill>
                  <a:srgbClr val="173D45"/>
                </a:solidFill>
                <a:latin typeface="Century Gothic"/>
                <a:cs typeface="Century Gothic"/>
              </a:rPr>
              <a:t>Snapshot</a:t>
            </a:r>
            <a:r>
              <a:rPr sz="2788" b="1" kern="0" spc="42" dirty="0">
                <a:solidFill>
                  <a:srgbClr val="173D45"/>
                </a:solidFill>
                <a:latin typeface="Century Gothic"/>
                <a:cs typeface="Century Gothic"/>
              </a:rPr>
              <a:t> </a:t>
            </a:r>
            <a:r>
              <a:rPr sz="2788" b="1" kern="0" spc="208" dirty="0">
                <a:solidFill>
                  <a:srgbClr val="173D45"/>
                </a:solidFill>
                <a:latin typeface="Century Gothic"/>
                <a:cs typeface="Century Gothic"/>
              </a:rPr>
              <a:t>of</a:t>
            </a:r>
            <a:r>
              <a:rPr sz="2788" b="1" kern="0" spc="19" dirty="0">
                <a:solidFill>
                  <a:srgbClr val="173D45"/>
                </a:solidFill>
                <a:latin typeface="Century Gothic"/>
                <a:cs typeface="Century Gothic"/>
              </a:rPr>
              <a:t> </a:t>
            </a:r>
            <a:r>
              <a:rPr sz="2788" b="1" kern="0" spc="135" dirty="0">
                <a:solidFill>
                  <a:srgbClr val="173D45"/>
                </a:solidFill>
                <a:latin typeface="Century Gothic"/>
                <a:cs typeface="Century Gothic"/>
              </a:rPr>
              <a:t>NAIA</a:t>
            </a:r>
            <a:endParaRPr sz="2788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1746" y="970543"/>
            <a:ext cx="9377348" cy="520684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37456" y="1683610"/>
            <a:ext cx="1018321" cy="1139905"/>
          </a:xfrm>
          <a:prstGeom prst="rect">
            <a:avLst/>
          </a:prstGeom>
        </p:spPr>
        <p:txBody>
          <a:bodyPr vert="horz" wrap="square" lIns="0" tIns="10582" rIns="0" bIns="0" rtlCol="0">
            <a:spAutoFit/>
          </a:bodyPr>
          <a:lstStyle/>
          <a:p>
            <a:pPr marL="8139">
              <a:spcBef>
                <a:spcPts val="83"/>
              </a:spcBef>
            </a:pPr>
            <a:r>
              <a:rPr sz="7338" spc="183" dirty="0">
                <a:solidFill>
                  <a:srgbClr val="155F82"/>
                </a:solidFill>
                <a:latin typeface="Calibri"/>
                <a:cs typeface="Calibri"/>
              </a:rPr>
              <a:t>3</a:t>
            </a:r>
            <a:r>
              <a:rPr lang="en-US" sz="7338" spc="183" dirty="0">
                <a:solidFill>
                  <a:srgbClr val="155F82"/>
                </a:solidFill>
                <a:latin typeface="Calibri"/>
                <a:cs typeface="Calibri"/>
              </a:rPr>
              <a:t>7</a:t>
            </a:r>
            <a:endParaRPr sz="7338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37467" y="2098671"/>
            <a:ext cx="463576" cy="444650"/>
          </a:xfrm>
          <a:prstGeom prst="rect">
            <a:avLst/>
          </a:prstGeom>
        </p:spPr>
        <p:txBody>
          <a:bodyPr vert="horz" wrap="square" lIns="0" tIns="10582" rIns="0" bIns="0" rtlCol="0">
            <a:spAutoFit/>
          </a:bodyPr>
          <a:lstStyle/>
          <a:p>
            <a:pPr marL="8139" defTabSz="586039">
              <a:spcBef>
                <a:spcPts val="83"/>
              </a:spcBef>
            </a:pPr>
            <a:r>
              <a:rPr sz="2820" b="1" kern="0" spc="147" dirty="0">
                <a:solidFill>
                  <a:srgbClr val="155F82"/>
                </a:solidFill>
                <a:latin typeface="Calibri"/>
                <a:cs typeface="Calibri"/>
              </a:rPr>
              <a:t>TH</a:t>
            </a:r>
            <a:endParaRPr sz="282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55365" y="2689518"/>
            <a:ext cx="1379740" cy="185832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8139" defTabSz="586039">
              <a:spcBef>
                <a:spcPts val="64"/>
              </a:spcBef>
            </a:pPr>
            <a:r>
              <a:rPr sz="1154" b="1" kern="0" spc="70" dirty="0">
                <a:solidFill>
                  <a:srgbClr val="155F82"/>
                </a:solidFill>
                <a:latin typeface="Calibri"/>
                <a:cs typeface="Calibri"/>
              </a:rPr>
              <a:t>BUSIEST</a:t>
            </a:r>
            <a:r>
              <a:rPr sz="1154" b="1" kern="0" spc="-19" dirty="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sz="1154" b="1" kern="0" spc="45" dirty="0">
                <a:solidFill>
                  <a:srgbClr val="155F82"/>
                </a:solidFill>
                <a:latin typeface="Calibri"/>
                <a:cs typeface="Calibri"/>
              </a:rPr>
              <a:t>AIRPORT</a:t>
            </a:r>
            <a:r>
              <a:rPr sz="1154" b="1" kern="0" spc="-19" dirty="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sz="1154" b="1" kern="0" spc="35" dirty="0">
                <a:solidFill>
                  <a:srgbClr val="155F82"/>
                </a:solidFill>
                <a:latin typeface="Calibri"/>
                <a:cs typeface="Calibri"/>
              </a:rPr>
              <a:t>IN</a:t>
            </a:r>
            <a:endParaRPr sz="1154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30498" y="2866932"/>
            <a:ext cx="827844" cy="185832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8139" defTabSz="586039">
              <a:spcBef>
                <a:spcPts val="64"/>
              </a:spcBef>
            </a:pPr>
            <a:r>
              <a:rPr sz="1154" b="1" kern="0" spc="77" dirty="0">
                <a:solidFill>
                  <a:srgbClr val="155F82"/>
                </a:solidFill>
                <a:latin typeface="Calibri"/>
                <a:cs typeface="Calibri"/>
              </a:rPr>
              <a:t>THE</a:t>
            </a:r>
            <a:r>
              <a:rPr sz="1154" b="1" kern="0" spc="-61" dirty="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sz="1154" b="1" kern="0" spc="58" dirty="0">
                <a:solidFill>
                  <a:srgbClr val="155F82"/>
                </a:solidFill>
                <a:latin typeface="Calibri"/>
                <a:cs typeface="Calibri"/>
              </a:rPr>
              <a:t>WORLD</a:t>
            </a:r>
            <a:endParaRPr sz="1154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81879" y="3824852"/>
            <a:ext cx="2393354" cy="1139905"/>
          </a:xfrm>
          <a:prstGeom prst="rect">
            <a:avLst/>
          </a:prstGeom>
        </p:spPr>
        <p:txBody>
          <a:bodyPr vert="horz" wrap="square" lIns="0" tIns="10582" rIns="0" bIns="0" rtlCol="0">
            <a:spAutoFit/>
          </a:bodyPr>
          <a:lstStyle/>
          <a:p>
            <a:pPr marL="8139" defTabSz="586039">
              <a:spcBef>
                <a:spcPts val="83"/>
              </a:spcBef>
            </a:pPr>
            <a:r>
              <a:rPr lang="en-US" sz="7338" b="1" kern="0" spc="195" dirty="0">
                <a:solidFill>
                  <a:srgbClr val="155F82"/>
                </a:solidFill>
                <a:latin typeface="Calibri"/>
                <a:cs typeface="Calibri"/>
              </a:rPr>
              <a:t>50</a:t>
            </a:r>
            <a:r>
              <a:rPr sz="7338" b="1" kern="0" spc="195" dirty="0">
                <a:solidFill>
                  <a:srgbClr val="155F82"/>
                </a:solidFill>
                <a:latin typeface="Calibri"/>
                <a:cs typeface="Calibri"/>
              </a:rPr>
              <a:t>.</a:t>
            </a:r>
            <a:r>
              <a:rPr lang="en-US" sz="7338" b="1" kern="0" spc="195" dirty="0">
                <a:solidFill>
                  <a:srgbClr val="155F82"/>
                </a:solidFill>
                <a:latin typeface="Calibri"/>
                <a:cs typeface="Calibri"/>
              </a:rPr>
              <a:t>12</a:t>
            </a:r>
            <a:endParaRPr sz="7338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38184" y="4869589"/>
            <a:ext cx="1470502" cy="185832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8139" defTabSz="586039">
              <a:spcBef>
                <a:spcPts val="64"/>
              </a:spcBef>
            </a:pPr>
            <a:r>
              <a:rPr sz="1154" b="1" kern="0" spc="45" dirty="0">
                <a:solidFill>
                  <a:srgbClr val="155F82"/>
                </a:solidFill>
                <a:latin typeface="Calibri"/>
                <a:cs typeface="Calibri"/>
              </a:rPr>
              <a:t>MILLION</a:t>
            </a:r>
            <a:r>
              <a:rPr sz="1154" b="1" kern="0" spc="-42" dirty="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sz="1154" b="1" kern="0" spc="48" dirty="0">
                <a:solidFill>
                  <a:srgbClr val="155F82"/>
                </a:solidFill>
                <a:latin typeface="Calibri"/>
                <a:cs typeface="Calibri"/>
              </a:rPr>
              <a:t>ANNUAL</a:t>
            </a:r>
            <a:r>
              <a:rPr sz="1154" b="1" kern="0" spc="-38" dirty="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sz="1154" b="1" kern="0" spc="-16" dirty="0">
                <a:solidFill>
                  <a:srgbClr val="155F82"/>
                </a:solidFill>
                <a:latin typeface="Calibri"/>
                <a:cs typeface="Calibri"/>
              </a:rPr>
              <a:t>PAX</a:t>
            </a:r>
            <a:endParaRPr sz="1154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65717" y="1195528"/>
            <a:ext cx="5305284" cy="4694047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xfrm>
            <a:off x="13121988" y="6510524"/>
            <a:ext cx="830744" cy="155265"/>
          </a:xfrm>
          <a:prstGeom prst="rect">
            <a:avLst/>
          </a:prstGeom>
        </p:spPr>
        <p:txBody>
          <a:bodyPr vert="horz" wrap="square" lIns="0" tIns="2442" rIns="0" bIns="0" rtlCol="0">
            <a:spAutoFit/>
          </a:bodyPr>
          <a:lstStyle/>
          <a:p>
            <a:pPr marL="8139" defTabSz="586039">
              <a:spcBef>
                <a:spcPts val="19"/>
              </a:spcBef>
            </a:pPr>
            <a:r>
              <a:rPr kern="0" spc="-6" dirty="0">
                <a:solidFill>
                  <a:prstClr val="black"/>
                </a:solidFill>
              </a:rPr>
              <a:t>10/16/2024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14079370" y="6510524"/>
            <a:ext cx="268363" cy="155265"/>
          </a:xfrm>
          <a:prstGeom prst="rect">
            <a:avLst/>
          </a:prstGeom>
        </p:spPr>
        <p:txBody>
          <a:bodyPr vert="horz" wrap="square" lIns="0" tIns="2442" rIns="0" bIns="0" rtlCol="0">
            <a:spAutoFit/>
          </a:bodyPr>
          <a:lstStyle/>
          <a:p>
            <a:pPr marL="8139" defTabSz="586039">
              <a:spcBef>
                <a:spcPts val="19"/>
              </a:spcBef>
            </a:pPr>
            <a:r>
              <a:rPr kern="0" spc="-189" dirty="0">
                <a:solidFill>
                  <a:prstClr val="black"/>
                </a:solidFill>
              </a:rPr>
              <a:t>|</a:t>
            </a:r>
            <a:r>
              <a:rPr kern="0" spc="-10" dirty="0">
                <a:solidFill>
                  <a:prstClr val="black"/>
                </a:solidFill>
              </a:rPr>
              <a:t> </a:t>
            </a:r>
            <a:fld id="{81D60167-4931-47E6-BA6A-407CBD079E47}" type="slidenum">
              <a:rPr kern="0" spc="19" dirty="0">
                <a:solidFill>
                  <a:prstClr val="black"/>
                </a:solidFill>
              </a:rPr>
              <a:pPr marL="8139" defTabSz="586039">
                <a:spcBef>
                  <a:spcPts val="19"/>
                </a:spcBef>
              </a:pPr>
              <a:t>2</a:t>
            </a:fld>
            <a:endParaRPr kern="0" spc="19" dirty="0">
              <a:solidFill>
                <a:prstClr val="black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F70A13-3C03-5CED-A04F-EB9EEAE1672C}"/>
              </a:ext>
            </a:extLst>
          </p:cNvPr>
          <p:cNvSpPr txBox="1"/>
          <p:nvPr/>
        </p:nvSpPr>
        <p:spPr>
          <a:xfrm>
            <a:off x="5509917" y="1784343"/>
            <a:ext cx="4817938" cy="407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86039"/>
            <a:r>
              <a:rPr lang="en-US" sz="2051" kern="0" dirty="0">
                <a:solidFill>
                  <a:sysClr val="windowText" lastClr="000000"/>
                </a:solidFill>
              </a:rPr>
              <a:t>Projected No. of Passengers for 2025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57242D-1D22-EBC1-B40A-347B0811626F}"/>
              </a:ext>
            </a:extLst>
          </p:cNvPr>
          <p:cNvSpPr txBox="1"/>
          <p:nvPr/>
        </p:nvSpPr>
        <p:spPr>
          <a:xfrm>
            <a:off x="6658071" y="1280028"/>
            <a:ext cx="2028119" cy="526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86039"/>
            <a:r>
              <a:rPr lang="en-US" sz="2820" b="1" kern="0" dirty="0">
                <a:solidFill>
                  <a:srgbClr val="1F497D"/>
                </a:solidFill>
              </a:rPr>
              <a:t>53.4 million </a:t>
            </a:r>
            <a:endParaRPr lang="en-PH" sz="2820" b="1" kern="0" dirty="0">
              <a:solidFill>
                <a:srgbClr val="1F497D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C634CD-C5EE-066F-C255-70FD9405263E}"/>
              </a:ext>
            </a:extLst>
          </p:cNvPr>
          <p:cNvSpPr txBox="1"/>
          <p:nvPr/>
        </p:nvSpPr>
        <p:spPr>
          <a:xfrm>
            <a:off x="2481814" y="5203166"/>
            <a:ext cx="716863" cy="407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86039"/>
            <a:r>
              <a:rPr lang="en-US" sz="2051" b="1" kern="0" dirty="0">
                <a:solidFill>
                  <a:srgbClr val="1F497D"/>
                </a:solidFill>
              </a:rPr>
              <a:t>2024</a:t>
            </a:r>
            <a:endParaRPr lang="en-PH" sz="2051" b="1" kern="0" dirty="0">
              <a:solidFill>
                <a:srgbClr val="1F497D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44EFC-D3D5-894C-58B6-7CD51D382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C09E59D-0489-6D9D-5F28-0C92E4054241}"/>
              </a:ext>
            </a:extLst>
          </p:cNvPr>
          <p:cNvSpPr/>
          <p:nvPr/>
        </p:nvSpPr>
        <p:spPr>
          <a:xfrm>
            <a:off x="0" y="6187440"/>
            <a:ext cx="9674941" cy="685801"/>
          </a:xfrm>
          <a:prstGeom prst="triangle">
            <a:avLst>
              <a:gd name="adj" fmla="val 0"/>
            </a:avLst>
          </a:prstGeom>
          <a:solidFill>
            <a:srgbClr val="1943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9477A9BE-2277-5153-B985-A911D1A8259D}"/>
              </a:ext>
            </a:extLst>
          </p:cNvPr>
          <p:cNvSpPr/>
          <p:nvPr/>
        </p:nvSpPr>
        <p:spPr>
          <a:xfrm>
            <a:off x="2517059" y="6026179"/>
            <a:ext cx="9674941" cy="847062"/>
          </a:xfrm>
          <a:prstGeom prst="triangle">
            <a:avLst>
              <a:gd name="adj" fmla="val 100000"/>
            </a:avLst>
          </a:prstGeom>
          <a:solidFill>
            <a:srgbClr val="1D81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497B8-95C3-FCF7-6C6A-BF6935243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64" y="178946"/>
            <a:ext cx="1056639" cy="45569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7D97FB-5280-5510-E4F2-8D27DC09D13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5581913" y="6278260"/>
            <a:ext cx="227803" cy="3429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A9FF3C-3E5A-39D4-473B-C371F6349BD1}"/>
              </a:ext>
            </a:extLst>
          </p:cNvPr>
          <p:cNvSpPr txBox="1"/>
          <p:nvPr/>
        </p:nvSpPr>
        <p:spPr>
          <a:xfrm>
            <a:off x="904775" y="1628932"/>
            <a:ext cx="9792689" cy="4142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P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Infrastructure upgrades and change management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P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privacy and consent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P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Domestic IDs to be used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P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 integration: airlines</a:t>
            </a:r>
            <a:r>
              <a:rPr lang="en-PH" sz="2800" dirty="0">
                <a:solidFill>
                  <a:prstClr val="black"/>
                </a:solidFill>
                <a:latin typeface="Calibri"/>
              </a:rPr>
              <a:t> and</a:t>
            </a:r>
            <a:r>
              <a:rPr kumimoji="0" lang="en-P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Immigration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P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Confirmation that Passengers’ Travel Taxes have been paid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P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Visa Checks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PH" sz="2800" dirty="0">
                <a:solidFill>
                  <a:prstClr val="black"/>
                </a:solidFill>
                <a:latin typeface="Calibri"/>
              </a:rPr>
              <a:t>Show Up Profile </a:t>
            </a:r>
            <a:endParaRPr kumimoji="0" lang="en-P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P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C80750-7DCD-DA80-D174-7E3729322CC7}"/>
              </a:ext>
            </a:extLst>
          </p:cNvPr>
          <p:cNvSpPr txBox="1"/>
          <p:nvPr/>
        </p:nvSpPr>
        <p:spPr>
          <a:xfrm>
            <a:off x="786861" y="624260"/>
            <a:ext cx="85303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Challenges and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2925644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FB52D-7F2C-1B5C-E033-4284F600A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0A6CEF4A-2FF7-0325-F2EB-137A9D2CDB2C}"/>
              </a:ext>
            </a:extLst>
          </p:cNvPr>
          <p:cNvSpPr/>
          <p:nvPr/>
        </p:nvSpPr>
        <p:spPr>
          <a:xfrm>
            <a:off x="0" y="6187440"/>
            <a:ext cx="9674941" cy="685801"/>
          </a:xfrm>
          <a:prstGeom prst="triangle">
            <a:avLst>
              <a:gd name="adj" fmla="val 0"/>
            </a:avLst>
          </a:prstGeom>
          <a:solidFill>
            <a:srgbClr val="1943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64320007-8509-CA79-6D07-FB3ECAF60ABB}"/>
              </a:ext>
            </a:extLst>
          </p:cNvPr>
          <p:cNvSpPr/>
          <p:nvPr/>
        </p:nvSpPr>
        <p:spPr>
          <a:xfrm>
            <a:off x="2517059" y="6026179"/>
            <a:ext cx="9674941" cy="847062"/>
          </a:xfrm>
          <a:prstGeom prst="triangle">
            <a:avLst>
              <a:gd name="adj" fmla="val 100000"/>
            </a:avLst>
          </a:prstGeom>
          <a:solidFill>
            <a:srgbClr val="1D81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362059-02CC-57E3-21AE-A04F8CAED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64" y="178946"/>
            <a:ext cx="1056639" cy="45569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92647E-324F-EC85-948C-9AEE814729F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5581913" y="6278260"/>
            <a:ext cx="227803" cy="3429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50EFB7-3C4B-D495-9B9A-357B622F8968}"/>
              </a:ext>
            </a:extLst>
          </p:cNvPr>
          <p:cNvSpPr txBox="1"/>
          <p:nvPr/>
        </p:nvSpPr>
        <p:spPr>
          <a:xfrm>
            <a:off x="606392" y="1747108"/>
            <a:ext cx="1041453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P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Biometric Identity Management (facial recognition)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P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Immigration e-Gates (automated border control)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P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Passenger Reconciliation System (real-time pax tracking)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P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Self-Boarding Gates (paperless boarding)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P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Self-Bag Drops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P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Mobile &amp; Contactless Payments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92949A-9442-D1C7-8D9B-4DDEBBA230EA}"/>
              </a:ext>
            </a:extLst>
          </p:cNvPr>
          <p:cNvSpPr txBox="1"/>
          <p:nvPr/>
        </p:nvSpPr>
        <p:spPr>
          <a:xfrm>
            <a:off x="779648" y="901721"/>
            <a:ext cx="111941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P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Key Technologies Enhancing Passenger Experience</a:t>
            </a:r>
            <a:endParaRPr lang="en-PH" sz="3200" b="1" dirty="0"/>
          </a:p>
        </p:txBody>
      </p:sp>
    </p:spTree>
    <p:extLst>
      <p:ext uri="{BB962C8B-B14F-4D97-AF65-F5344CB8AC3E}">
        <p14:creationId xmlns:p14="http://schemas.microsoft.com/office/powerpoint/2010/main" val="1156009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ED0BC-B2CF-1DA9-232F-6226F7652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E7B222B-CD2D-492D-2CEB-CAAF2F270C85}"/>
              </a:ext>
            </a:extLst>
          </p:cNvPr>
          <p:cNvSpPr/>
          <p:nvPr/>
        </p:nvSpPr>
        <p:spPr>
          <a:xfrm>
            <a:off x="0" y="6187440"/>
            <a:ext cx="9674941" cy="685801"/>
          </a:xfrm>
          <a:prstGeom prst="triangle">
            <a:avLst>
              <a:gd name="adj" fmla="val 0"/>
            </a:avLst>
          </a:prstGeom>
          <a:solidFill>
            <a:srgbClr val="1943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7C6ABB97-4852-DAA7-FFDC-349A5EB412F3}"/>
              </a:ext>
            </a:extLst>
          </p:cNvPr>
          <p:cNvSpPr/>
          <p:nvPr/>
        </p:nvSpPr>
        <p:spPr>
          <a:xfrm>
            <a:off x="2517059" y="6026179"/>
            <a:ext cx="9674941" cy="847062"/>
          </a:xfrm>
          <a:prstGeom prst="triangle">
            <a:avLst>
              <a:gd name="adj" fmla="val 100000"/>
            </a:avLst>
          </a:prstGeom>
          <a:solidFill>
            <a:srgbClr val="1D81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A4D12B-BE6C-6A90-EB9C-47C3B1A27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64" y="178946"/>
            <a:ext cx="1056639" cy="45569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09462D-DADB-0850-599F-0B9DAC5D383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5581913" y="6278260"/>
            <a:ext cx="227803" cy="3429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9CB9DC-6570-A587-9911-16DD786E8112}"/>
              </a:ext>
            </a:extLst>
          </p:cNvPr>
          <p:cNvSpPr txBox="1"/>
          <p:nvPr/>
        </p:nvSpPr>
        <p:spPr>
          <a:xfrm>
            <a:off x="712269" y="1859693"/>
            <a:ext cx="10501163" cy="362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Passengers – Shorter wait times, contactless journey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Airlines – Faster boarding, fewer missed connections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Immigration – Secure and accurate processing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Airport Operations – Improved throughput and </a:t>
            </a:r>
            <a:r>
              <a:rPr lang="en-US" sz="2800" dirty="0">
                <a:solidFill>
                  <a:prstClr val="black"/>
                </a:solidFill>
              </a:rPr>
              <a:t>better OTP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AAA0B9-885C-CF25-09BA-A54DE4404D47}"/>
              </a:ext>
            </a:extLst>
          </p:cNvPr>
          <p:cNvSpPr txBox="1"/>
          <p:nvPr/>
        </p:nvSpPr>
        <p:spPr>
          <a:xfrm>
            <a:off x="806112" y="962814"/>
            <a:ext cx="60976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P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Benefits to Stakeholders</a:t>
            </a:r>
            <a:endParaRPr lang="en-PH" sz="3200" b="1" dirty="0"/>
          </a:p>
        </p:txBody>
      </p:sp>
    </p:spTree>
    <p:extLst>
      <p:ext uri="{BB962C8B-B14F-4D97-AF65-F5344CB8AC3E}">
        <p14:creationId xmlns:p14="http://schemas.microsoft.com/office/powerpoint/2010/main" val="1051171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C5135-42E2-0E16-D887-353FE5B03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84AC3D54-B83C-DC47-6EEC-ABF5117213E8}"/>
              </a:ext>
            </a:extLst>
          </p:cNvPr>
          <p:cNvSpPr/>
          <p:nvPr/>
        </p:nvSpPr>
        <p:spPr>
          <a:xfrm>
            <a:off x="0" y="6187440"/>
            <a:ext cx="9674941" cy="685801"/>
          </a:xfrm>
          <a:prstGeom prst="triangle">
            <a:avLst>
              <a:gd name="adj" fmla="val 0"/>
            </a:avLst>
          </a:prstGeom>
          <a:solidFill>
            <a:srgbClr val="1943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59D80D8A-D14D-C8CD-C94E-439730418413}"/>
              </a:ext>
            </a:extLst>
          </p:cNvPr>
          <p:cNvSpPr/>
          <p:nvPr/>
        </p:nvSpPr>
        <p:spPr>
          <a:xfrm>
            <a:off x="2517059" y="6026179"/>
            <a:ext cx="9674941" cy="847062"/>
          </a:xfrm>
          <a:prstGeom prst="triangle">
            <a:avLst>
              <a:gd name="adj" fmla="val 100000"/>
            </a:avLst>
          </a:prstGeom>
          <a:solidFill>
            <a:srgbClr val="1D81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70B997-BE3F-0009-064D-FA9EF26EC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64" y="178946"/>
            <a:ext cx="1056639" cy="45569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68CDD4-8CCF-7C48-6F5B-9B8F644087B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5581913" y="6278260"/>
            <a:ext cx="227803" cy="3429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976AC2-C578-0038-34A2-52AD7B00DA17}"/>
              </a:ext>
            </a:extLst>
          </p:cNvPr>
          <p:cNvSpPr txBox="1"/>
          <p:nvPr/>
        </p:nvSpPr>
        <p:spPr>
          <a:xfrm>
            <a:off x="952901" y="768755"/>
            <a:ext cx="9452008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200" b="1" dirty="0"/>
              <a:t>Closing Thought: From Catching Up to Leapfrogging</a:t>
            </a:r>
          </a:p>
          <a:p>
            <a:pPr>
              <a:buNone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NAIA’s digitalization journey is just beginning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PPP gives resources + expertise to leapfrog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San Miguel’s Corp’s scale + IIAC’s global know-how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Digitalization allows delivery of future-ready, world-class travel</a:t>
            </a:r>
          </a:p>
        </p:txBody>
      </p:sp>
    </p:spTree>
    <p:extLst>
      <p:ext uri="{BB962C8B-B14F-4D97-AF65-F5344CB8AC3E}">
        <p14:creationId xmlns:p14="http://schemas.microsoft.com/office/powerpoint/2010/main" val="1244469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A3784-4A0F-B7DE-8A1E-DA20254FD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45343BF-454D-8FC3-FAD1-3E8301E3DF93}"/>
              </a:ext>
            </a:extLst>
          </p:cNvPr>
          <p:cNvSpPr/>
          <p:nvPr/>
        </p:nvSpPr>
        <p:spPr>
          <a:xfrm>
            <a:off x="0" y="6187440"/>
            <a:ext cx="9674941" cy="685801"/>
          </a:xfrm>
          <a:prstGeom prst="triangle">
            <a:avLst>
              <a:gd name="adj" fmla="val 0"/>
            </a:avLst>
          </a:prstGeom>
          <a:solidFill>
            <a:srgbClr val="1943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D58B5659-9F95-3EA2-1F72-A2ADA4FB3180}"/>
              </a:ext>
            </a:extLst>
          </p:cNvPr>
          <p:cNvSpPr/>
          <p:nvPr/>
        </p:nvSpPr>
        <p:spPr>
          <a:xfrm>
            <a:off x="2517059" y="6026179"/>
            <a:ext cx="9674941" cy="847062"/>
          </a:xfrm>
          <a:prstGeom prst="triangle">
            <a:avLst>
              <a:gd name="adj" fmla="val 100000"/>
            </a:avLst>
          </a:prstGeom>
          <a:solidFill>
            <a:srgbClr val="1D81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853C5F-44C6-3F9F-E60A-673443403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64" y="178946"/>
            <a:ext cx="1056639" cy="45569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04ACA9-944D-E275-AFEC-3BBF0FB4892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5581913" y="6278260"/>
            <a:ext cx="227803" cy="3429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D07DBF-787B-4043-73B8-B43BB58297D0}"/>
              </a:ext>
            </a:extLst>
          </p:cNvPr>
          <p:cNvSpPr txBox="1"/>
          <p:nvPr/>
        </p:nvSpPr>
        <p:spPr>
          <a:xfrm>
            <a:off x="952900" y="770222"/>
            <a:ext cx="10327907" cy="411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CONCLUSION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Seamless travel is no longer optional—it’s expected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Tech investments = competitiveness and passenger satisfaction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Let’s make air travel safer, faster, smarter</a:t>
            </a:r>
          </a:p>
          <a:p>
            <a:pPr>
              <a:buNone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021264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879B8-A188-0561-82D1-CE5B7C871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11B52AD6-5734-2925-E8F3-D3F8302C85F3}"/>
              </a:ext>
            </a:extLst>
          </p:cNvPr>
          <p:cNvSpPr/>
          <p:nvPr/>
        </p:nvSpPr>
        <p:spPr>
          <a:xfrm>
            <a:off x="0" y="6187440"/>
            <a:ext cx="9674941" cy="685801"/>
          </a:xfrm>
          <a:prstGeom prst="triangle">
            <a:avLst>
              <a:gd name="adj" fmla="val 0"/>
            </a:avLst>
          </a:prstGeom>
          <a:solidFill>
            <a:srgbClr val="1943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6C55521D-8CF2-1582-5781-3135AB30CE7E}"/>
              </a:ext>
            </a:extLst>
          </p:cNvPr>
          <p:cNvSpPr/>
          <p:nvPr/>
        </p:nvSpPr>
        <p:spPr>
          <a:xfrm>
            <a:off x="2517059" y="6026179"/>
            <a:ext cx="9674941" cy="847062"/>
          </a:xfrm>
          <a:prstGeom prst="triangle">
            <a:avLst>
              <a:gd name="adj" fmla="val 100000"/>
            </a:avLst>
          </a:prstGeom>
          <a:solidFill>
            <a:srgbClr val="1D81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AC82E0-15FC-945B-D410-ED708BC6F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242" y="241756"/>
            <a:ext cx="1056639" cy="45569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6A9EFE-77B5-AEDE-660E-4312D2DCEC8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A6995945-EE05-9F88-1BB4-2DCDACA0C188}"/>
              </a:ext>
            </a:extLst>
          </p:cNvPr>
          <p:cNvSpPr txBox="1">
            <a:spLocks/>
          </p:cNvSpPr>
          <p:nvPr/>
        </p:nvSpPr>
        <p:spPr>
          <a:xfrm>
            <a:off x="3999891" y="2921168"/>
            <a:ext cx="4192218" cy="101566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3200" b="1" i="0">
                <a:solidFill>
                  <a:srgbClr val="3A3838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600" b="1" i="0" u="none" strike="noStrike" kern="0" cap="none" spc="0" normalizeH="0" baseline="0" noProof="0" dirty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ptos"/>
                <a:ea typeface="メイリオ"/>
                <a:cs typeface="Arial"/>
              </a:rPr>
              <a:t>Thank You!</a:t>
            </a:r>
            <a:endParaRPr kumimoji="1" lang="ja-JP" altLang="en-US" sz="6600" b="1" i="0" u="none" strike="noStrike" kern="0" cap="none" spc="0" normalizeH="0" baseline="0" noProof="0" dirty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Aptos" panose="020B0004020202020204" pitchFamily="34" charset="0"/>
              <a:ea typeface="メイリオ" panose="020B0604030504040204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9780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6167" y="295160"/>
            <a:ext cx="9334613" cy="496428"/>
          </a:xfrm>
          <a:prstGeom prst="rect">
            <a:avLst/>
          </a:prstGeom>
          <a:solidFill>
            <a:srgbClr val="B6D0D6"/>
          </a:solidFill>
        </p:spPr>
        <p:txBody>
          <a:bodyPr vert="horz" wrap="square" lIns="0" tIns="66748" rIns="0" bIns="0" rtlCol="0">
            <a:spAutoFit/>
          </a:bodyPr>
          <a:lstStyle/>
          <a:p>
            <a:pPr marL="58196" defTabSz="586039">
              <a:spcBef>
                <a:spcPts val="525"/>
              </a:spcBef>
            </a:pPr>
            <a:r>
              <a:rPr sz="2788" b="1" kern="0" spc="192" dirty="0">
                <a:solidFill>
                  <a:srgbClr val="173D45"/>
                </a:solidFill>
                <a:latin typeface="Century Gothic"/>
                <a:cs typeface="Century Gothic"/>
              </a:rPr>
              <a:t>Snapshot</a:t>
            </a:r>
            <a:r>
              <a:rPr sz="2788" b="1" kern="0" spc="42" dirty="0">
                <a:solidFill>
                  <a:srgbClr val="173D45"/>
                </a:solidFill>
                <a:latin typeface="Century Gothic"/>
                <a:cs typeface="Century Gothic"/>
              </a:rPr>
              <a:t> </a:t>
            </a:r>
            <a:r>
              <a:rPr sz="2788" b="1" kern="0" spc="189" dirty="0">
                <a:solidFill>
                  <a:srgbClr val="173D45"/>
                </a:solidFill>
                <a:latin typeface="Century Gothic"/>
                <a:cs typeface="Century Gothic"/>
              </a:rPr>
              <a:t>of</a:t>
            </a:r>
            <a:r>
              <a:rPr sz="2788" b="1" kern="0" spc="61" dirty="0">
                <a:solidFill>
                  <a:srgbClr val="173D45"/>
                </a:solidFill>
                <a:latin typeface="Century Gothic"/>
                <a:cs typeface="Century Gothic"/>
              </a:rPr>
              <a:t> </a:t>
            </a:r>
            <a:r>
              <a:rPr sz="2788" b="1" kern="0" spc="135" dirty="0">
                <a:solidFill>
                  <a:srgbClr val="173D45"/>
                </a:solidFill>
                <a:latin typeface="Century Gothic"/>
                <a:cs typeface="Century Gothic"/>
              </a:rPr>
              <a:t>NAIA</a:t>
            </a:r>
            <a:endParaRPr sz="2788" kern="0" dirty="0">
              <a:solidFill>
                <a:sysClr val="windowText" lastClr="000000"/>
              </a:solidFill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30804" y="5459425"/>
            <a:ext cx="91576" cy="91576"/>
          </a:xfrm>
          <a:custGeom>
            <a:avLst/>
            <a:gdLst/>
            <a:ahLst/>
            <a:cxnLst/>
            <a:rect l="l" t="t" r="r" b="b"/>
            <a:pathLst>
              <a:path w="142875" h="142875">
                <a:moveTo>
                  <a:pt x="142558" y="0"/>
                </a:moveTo>
                <a:lnTo>
                  <a:pt x="0" y="0"/>
                </a:lnTo>
                <a:lnTo>
                  <a:pt x="0" y="142537"/>
                </a:lnTo>
                <a:lnTo>
                  <a:pt x="142558" y="142537"/>
                </a:lnTo>
                <a:lnTo>
                  <a:pt x="142558" y="0"/>
                </a:lnTo>
                <a:close/>
              </a:path>
            </a:pathLst>
          </a:custGeom>
          <a:solidFill>
            <a:srgbClr val="155F82"/>
          </a:solidFill>
        </p:spPr>
        <p:txBody>
          <a:bodyPr wrap="square" lIns="0" tIns="0" rIns="0" bIns="0" rtlCol="0"/>
          <a:lstStyle/>
          <a:p>
            <a:pPr defTabSz="586039"/>
            <a:endParaRPr sz="1154" kern="0">
              <a:solidFill>
                <a:sysClr val="windowText" lastClr="000000"/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113928" y="4363135"/>
            <a:ext cx="3878331" cy="1188041"/>
            <a:chOff x="1331026" y="6807299"/>
            <a:chExt cx="6050915" cy="1853564"/>
          </a:xfrm>
        </p:grpSpPr>
        <p:sp>
          <p:nvSpPr>
            <p:cNvPr id="5" name="object 5"/>
            <p:cNvSpPr/>
            <p:nvPr/>
          </p:nvSpPr>
          <p:spPr>
            <a:xfrm>
              <a:off x="1331023" y="6807301"/>
              <a:ext cx="1758314" cy="1851660"/>
            </a:xfrm>
            <a:custGeom>
              <a:avLst/>
              <a:gdLst/>
              <a:ahLst/>
              <a:cxnLst/>
              <a:rect l="l" t="t" r="r" b="b"/>
              <a:pathLst>
                <a:path w="1758314" h="1851659">
                  <a:moveTo>
                    <a:pt x="607021" y="1186815"/>
                  </a:moveTo>
                  <a:lnTo>
                    <a:pt x="605459" y="1137907"/>
                  </a:lnTo>
                  <a:lnTo>
                    <a:pt x="596366" y="1089774"/>
                  </a:lnTo>
                  <a:lnTo>
                    <a:pt x="579894" y="1043495"/>
                  </a:lnTo>
                  <a:lnTo>
                    <a:pt x="556158" y="1000125"/>
                  </a:lnTo>
                  <a:lnTo>
                    <a:pt x="524624" y="961390"/>
                  </a:lnTo>
                  <a:lnTo>
                    <a:pt x="487692" y="928674"/>
                  </a:lnTo>
                  <a:lnTo>
                    <a:pt x="446265" y="902423"/>
                  </a:lnTo>
                  <a:lnTo>
                    <a:pt x="434987" y="897585"/>
                  </a:lnTo>
                  <a:lnTo>
                    <a:pt x="434987" y="1171155"/>
                  </a:lnTo>
                  <a:lnTo>
                    <a:pt x="424586" y="1221638"/>
                  </a:lnTo>
                  <a:lnTo>
                    <a:pt x="396367" y="1263218"/>
                  </a:lnTo>
                  <a:lnTo>
                    <a:pt x="354787" y="1291424"/>
                  </a:lnTo>
                  <a:lnTo>
                    <a:pt x="304304" y="1301813"/>
                  </a:lnTo>
                  <a:lnTo>
                    <a:pt x="253809" y="1291424"/>
                  </a:lnTo>
                  <a:lnTo>
                    <a:pt x="212229" y="1263218"/>
                  </a:lnTo>
                  <a:lnTo>
                    <a:pt x="184023" y="1221638"/>
                  </a:lnTo>
                  <a:lnTo>
                    <a:pt x="173621" y="1171155"/>
                  </a:lnTo>
                  <a:lnTo>
                    <a:pt x="184023" y="1120673"/>
                  </a:lnTo>
                  <a:lnTo>
                    <a:pt x="212229" y="1079106"/>
                  </a:lnTo>
                  <a:lnTo>
                    <a:pt x="253809" y="1050899"/>
                  </a:lnTo>
                  <a:lnTo>
                    <a:pt x="304304" y="1040498"/>
                  </a:lnTo>
                  <a:lnTo>
                    <a:pt x="354787" y="1050899"/>
                  </a:lnTo>
                  <a:lnTo>
                    <a:pt x="396367" y="1079106"/>
                  </a:lnTo>
                  <a:lnTo>
                    <a:pt x="424586" y="1120673"/>
                  </a:lnTo>
                  <a:lnTo>
                    <a:pt x="434987" y="1171155"/>
                  </a:lnTo>
                  <a:lnTo>
                    <a:pt x="434987" y="897585"/>
                  </a:lnTo>
                  <a:lnTo>
                    <a:pt x="401281" y="883094"/>
                  </a:lnTo>
                  <a:lnTo>
                    <a:pt x="353644" y="871169"/>
                  </a:lnTo>
                  <a:lnTo>
                    <a:pt x="304304" y="867092"/>
                  </a:lnTo>
                  <a:lnTo>
                    <a:pt x="254952" y="871169"/>
                  </a:lnTo>
                  <a:lnTo>
                    <a:pt x="207327" y="883094"/>
                  </a:lnTo>
                  <a:lnTo>
                    <a:pt x="162344" y="902423"/>
                  </a:lnTo>
                  <a:lnTo>
                    <a:pt x="120916" y="928674"/>
                  </a:lnTo>
                  <a:lnTo>
                    <a:pt x="83972" y="961390"/>
                  </a:lnTo>
                  <a:lnTo>
                    <a:pt x="52451" y="1000125"/>
                  </a:lnTo>
                  <a:lnTo>
                    <a:pt x="27724" y="1043495"/>
                  </a:lnTo>
                  <a:lnTo>
                    <a:pt x="10642" y="1089774"/>
                  </a:lnTo>
                  <a:lnTo>
                    <a:pt x="1358" y="1137907"/>
                  </a:lnTo>
                  <a:lnTo>
                    <a:pt x="0" y="1186815"/>
                  </a:lnTo>
                  <a:lnTo>
                    <a:pt x="6680" y="1235481"/>
                  </a:lnTo>
                  <a:lnTo>
                    <a:pt x="21551" y="1282814"/>
                  </a:lnTo>
                  <a:lnTo>
                    <a:pt x="159372" y="1586890"/>
                  </a:lnTo>
                  <a:lnTo>
                    <a:pt x="278168" y="1836318"/>
                  </a:lnTo>
                  <a:lnTo>
                    <a:pt x="307238" y="1851355"/>
                  </a:lnTo>
                  <a:lnTo>
                    <a:pt x="318554" y="1848205"/>
                  </a:lnTo>
                  <a:lnTo>
                    <a:pt x="449237" y="1586890"/>
                  </a:lnTo>
                  <a:lnTo>
                    <a:pt x="578434" y="1301813"/>
                  </a:lnTo>
                  <a:lnTo>
                    <a:pt x="587044" y="1282814"/>
                  </a:lnTo>
                  <a:lnTo>
                    <a:pt x="600925" y="1235481"/>
                  </a:lnTo>
                  <a:lnTo>
                    <a:pt x="607021" y="1186815"/>
                  </a:lnTo>
                  <a:close/>
                </a:path>
                <a:path w="1758314" h="1851659">
                  <a:moveTo>
                    <a:pt x="1757883" y="240995"/>
                  </a:moveTo>
                  <a:lnTo>
                    <a:pt x="1752536" y="194017"/>
                  </a:lnTo>
                  <a:lnTo>
                    <a:pt x="1738414" y="148869"/>
                  </a:lnTo>
                  <a:lnTo>
                    <a:pt x="1715630" y="106908"/>
                  </a:lnTo>
                  <a:lnTo>
                    <a:pt x="1686204" y="70243"/>
                  </a:lnTo>
                  <a:lnTo>
                    <a:pt x="1650161" y="40538"/>
                  </a:lnTo>
                  <a:lnTo>
                    <a:pt x="1620596" y="24739"/>
                  </a:lnTo>
                  <a:lnTo>
                    <a:pt x="1620596" y="247065"/>
                  </a:lnTo>
                  <a:lnTo>
                    <a:pt x="1612277" y="287451"/>
                  </a:lnTo>
                  <a:lnTo>
                    <a:pt x="1589697" y="320700"/>
                  </a:lnTo>
                  <a:lnTo>
                    <a:pt x="1556435" y="343268"/>
                  </a:lnTo>
                  <a:lnTo>
                    <a:pt x="1516049" y="351586"/>
                  </a:lnTo>
                  <a:lnTo>
                    <a:pt x="1475651" y="343268"/>
                  </a:lnTo>
                  <a:lnTo>
                    <a:pt x="1442389" y="320700"/>
                  </a:lnTo>
                  <a:lnTo>
                    <a:pt x="1419821" y="287451"/>
                  </a:lnTo>
                  <a:lnTo>
                    <a:pt x="1411503" y="247065"/>
                  </a:lnTo>
                  <a:lnTo>
                    <a:pt x="1419821" y="206679"/>
                  </a:lnTo>
                  <a:lnTo>
                    <a:pt x="1442389" y="173418"/>
                  </a:lnTo>
                  <a:lnTo>
                    <a:pt x="1475651" y="150850"/>
                  </a:lnTo>
                  <a:lnTo>
                    <a:pt x="1516049" y="142544"/>
                  </a:lnTo>
                  <a:lnTo>
                    <a:pt x="1556435" y="150850"/>
                  </a:lnTo>
                  <a:lnTo>
                    <a:pt x="1589697" y="173418"/>
                  </a:lnTo>
                  <a:lnTo>
                    <a:pt x="1612277" y="206679"/>
                  </a:lnTo>
                  <a:lnTo>
                    <a:pt x="1620596" y="247065"/>
                  </a:lnTo>
                  <a:lnTo>
                    <a:pt x="1620596" y="24739"/>
                  </a:lnTo>
                  <a:lnTo>
                    <a:pt x="1608886" y="18478"/>
                  </a:lnTo>
                  <a:lnTo>
                    <a:pt x="1563725" y="4737"/>
                  </a:lnTo>
                  <a:lnTo>
                    <a:pt x="1516049" y="0"/>
                  </a:lnTo>
                  <a:lnTo>
                    <a:pt x="1468361" y="4737"/>
                  </a:lnTo>
                  <a:lnTo>
                    <a:pt x="1423060" y="18478"/>
                  </a:lnTo>
                  <a:lnTo>
                    <a:pt x="1381417" y="40538"/>
                  </a:lnTo>
                  <a:lnTo>
                    <a:pt x="1344676" y="70243"/>
                  </a:lnTo>
                  <a:lnTo>
                    <a:pt x="1314094" y="106908"/>
                  </a:lnTo>
                  <a:lnTo>
                    <a:pt x="1291297" y="148869"/>
                  </a:lnTo>
                  <a:lnTo>
                    <a:pt x="1277175" y="194017"/>
                  </a:lnTo>
                  <a:lnTo>
                    <a:pt x="1271841" y="240995"/>
                  </a:lnTo>
                  <a:lnTo>
                    <a:pt x="1275321" y="287451"/>
                  </a:lnTo>
                  <a:lnTo>
                    <a:pt x="1275384" y="288442"/>
                  </a:lnTo>
                  <a:lnTo>
                    <a:pt x="1287957" y="334962"/>
                  </a:lnTo>
                  <a:lnTo>
                    <a:pt x="1399628" y="579640"/>
                  </a:lnTo>
                  <a:lnTo>
                    <a:pt x="1494663" y="781570"/>
                  </a:lnTo>
                  <a:lnTo>
                    <a:pt x="1517713" y="794258"/>
                  </a:lnTo>
                  <a:lnTo>
                    <a:pt x="1525549" y="791070"/>
                  </a:lnTo>
                  <a:lnTo>
                    <a:pt x="1630095" y="579640"/>
                  </a:lnTo>
                  <a:lnTo>
                    <a:pt x="1734172" y="351586"/>
                  </a:lnTo>
                  <a:lnTo>
                    <a:pt x="1741766" y="334962"/>
                  </a:lnTo>
                  <a:lnTo>
                    <a:pt x="1754327" y="288442"/>
                  </a:lnTo>
                  <a:lnTo>
                    <a:pt x="1757883" y="240995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pPr defTabSz="586039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65383" y="8515333"/>
              <a:ext cx="144934" cy="1449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98228" y="8501080"/>
              <a:ext cx="152062" cy="15203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28697" y="8465446"/>
              <a:ext cx="168693" cy="16629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40159" y="8379926"/>
              <a:ext cx="201957" cy="18766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99977" y="8023590"/>
              <a:ext cx="358771" cy="30882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69507" y="7961826"/>
              <a:ext cx="173445" cy="17341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24782" y="7881056"/>
              <a:ext cx="199581" cy="18529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89143" y="7548477"/>
              <a:ext cx="375403" cy="28506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28697" y="7510468"/>
              <a:ext cx="159190" cy="15916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105275" y="7428357"/>
              <a:ext cx="3276600" cy="495300"/>
            </a:xfrm>
            <a:custGeom>
              <a:avLst/>
              <a:gdLst/>
              <a:ahLst/>
              <a:cxnLst/>
              <a:rect l="l" t="t" r="r" b="b"/>
              <a:pathLst>
                <a:path w="3276600" h="495300">
                  <a:moveTo>
                    <a:pt x="3194050" y="0"/>
                  </a:moveTo>
                  <a:lnTo>
                    <a:pt x="82550" y="0"/>
                  </a:lnTo>
                  <a:lnTo>
                    <a:pt x="50417" y="6486"/>
                  </a:lnTo>
                  <a:lnTo>
                    <a:pt x="24177" y="24177"/>
                  </a:lnTo>
                  <a:lnTo>
                    <a:pt x="6486" y="50417"/>
                  </a:lnTo>
                  <a:lnTo>
                    <a:pt x="0" y="82549"/>
                  </a:lnTo>
                  <a:lnTo>
                    <a:pt x="0" y="412749"/>
                  </a:lnTo>
                  <a:lnTo>
                    <a:pt x="6486" y="444882"/>
                  </a:lnTo>
                  <a:lnTo>
                    <a:pt x="24177" y="471122"/>
                  </a:lnTo>
                  <a:lnTo>
                    <a:pt x="50417" y="488813"/>
                  </a:lnTo>
                  <a:lnTo>
                    <a:pt x="82550" y="495299"/>
                  </a:lnTo>
                  <a:lnTo>
                    <a:pt x="3194050" y="495299"/>
                  </a:lnTo>
                  <a:lnTo>
                    <a:pt x="3226182" y="488813"/>
                  </a:lnTo>
                  <a:lnTo>
                    <a:pt x="3252422" y="471122"/>
                  </a:lnTo>
                  <a:lnTo>
                    <a:pt x="3270113" y="444882"/>
                  </a:lnTo>
                  <a:lnTo>
                    <a:pt x="3276600" y="412749"/>
                  </a:lnTo>
                  <a:lnTo>
                    <a:pt x="3276600" y="82549"/>
                  </a:lnTo>
                  <a:lnTo>
                    <a:pt x="3270113" y="50417"/>
                  </a:lnTo>
                  <a:lnTo>
                    <a:pt x="3252422" y="24177"/>
                  </a:lnTo>
                  <a:lnTo>
                    <a:pt x="3226182" y="6486"/>
                  </a:lnTo>
                  <a:lnTo>
                    <a:pt x="3194050" y="0"/>
                  </a:lnTo>
                  <a:close/>
                </a:path>
              </a:pathLst>
            </a:custGeom>
            <a:solidFill>
              <a:srgbClr val="96BBC6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pPr defTabSz="586039"/>
              <a:endParaRPr sz="115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959481" y="4831941"/>
            <a:ext cx="1903553" cy="163073"/>
          </a:xfrm>
          <a:prstGeom prst="rect">
            <a:avLst/>
          </a:prstGeom>
        </p:spPr>
        <p:txBody>
          <a:bodyPr vert="horz" wrap="square" lIns="0" tIns="10175" rIns="0" bIns="0" rtlCol="0">
            <a:spAutoFit/>
          </a:bodyPr>
          <a:lstStyle/>
          <a:p>
            <a:pPr marL="8139" defTabSz="586039">
              <a:spcBef>
                <a:spcPts val="80"/>
              </a:spcBef>
            </a:pPr>
            <a:r>
              <a:rPr sz="993" b="1" kern="0" spc="54" dirty="0">
                <a:solidFill>
                  <a:srgbClr val="FFFFFF"/>
                </a:solidFill>
                <a:latin typeface="Calibri"/>
                <a:cs typeface="Calibri"/>
              </a:rPr>
              <a:t>INTERNATIONAL</a:t>
            </a:r>
            <a:r>
              <a:rPr sz="993" b="1" kern="0" spc="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93" b="1" kern="0" spc="61" dirty="0">
                <a:solidFill>
                  <a:srgbClr val="FFFFFF"/>
                </a:solidFill>
                <a:latin typeface="Calibri"/>
                <a:cs typeface="Calibri"/>
              </a:rPr>
              <a:t>DESTINATIONS</a:t>
            </a:r>
            <a:endParaRPr sz="993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239086" y="4541503"/>
            <a:ext cx="590561" cy="659578"/>
          </a:xfrm>
          <a:prstGeom prst="rect">
            <a:avLst/>
          </a:prstGeom>
        </p:spPr>
        <p:txBody>
          <a:bodyPr vert="horz" wrap="square" lIns="0" tIns="8547" rIns="0" bIns="0" rtlCol="0">
            <a:spAutoFit/>
          </a:bodyPr>
          <a:lstStyle/>
          <a:p>
            <a:pPr marL="8139" defTabSz="586039">
              <a:spcBef>
                <a:spcPts val="67"/>
              </a:spcBef>
            </a:pPr>
            <a:r>
              <a:rPr sz="4230" b="1" kern="0" spc="87" dirty="0">
                <a:solidFill>
                  <a:srgbClr val="96BBC6"/>
                </a:solidFill>
                <a:latin typeface="Calibri"/>
                <a:cs typeface="Calibri"/>
              </a:rPr>
              <a:t>70</a:t>
            </a:r>
            <a:endParaRPr sz="423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269368" y="5225104"/>
            <a:ext cx="1727728" cy="317462"/>
          </a:xfrm>
          <a:custGeom>
            <a:avLst/>
            <a:gdLst/>
            <a:ahLst/>
            <a:cxnLst/>
            <a:rect l="l" t="t" r="r" b="b"/>
            <a:pathLst>
              <a:path w="2695575" h="495300">
                <a:moveTo>
                  <a:pt x="2613025" y="0"/>
                </a:moveTo>
                <a:lnTo>
                  <a:pt x="82550" y="0"/>
                </a:lnTo>
                <a:lnTo>
                  <a:pt x="50417" y="6486"/>
                </a:lnTo>
                <a:lnTo>
                  <a:pt x="24177" y="24177"/>
                </a:lnTo>
                <a:lnTo>
                  <a:pt x="6486" y="50417"/>
                </a:lnTo>
                <a:lnTo>
                  <a:pt x="0" y="82550"/>
                </a:lnTo>
                <a:lnTo>
                  <a:pt x="0" y="412750"/>
                </a:lnTo>
                <a:lnTo>
                  <a:pt x="6486" y="444882"/>
                </a:lnTo>
                <a:lnTo>
                  <a:pt x="24177" y="471122"/>
                </a:lnTo>
                <a:lnTo>
                  <a:pt x="50417" y="488813"/>
                </a:lnTo>
                <a:lnTo>
                  <a:pt x="82550" y="495300"/>
                </a:lnTo>
                <a:lnTo>
                  <a:pt x="2613025" y="495300"/>
                </a:lnTo>
                <a:lnTo>
                  <a:pt x="2645157" y="488813"/>
                </a:lnTo>
                <a:lnTo>
                  <a:pt x="2671397" y="471122"/>
                </a:lnTo>
                <a:lnTo>
                  <a:pt x="2689088" y="444882"/>
                </a:lnTo>
                <a:lnTo>
                  <a:pt x="2695575" y="412750"/>
                </a:lnTo>
                <a:lnTo>
                  <a:pt x="2695575" y="82550"/>
                </a:lnTo>
                <a:lnTo>
                  <a:pt x="2689088" y="50417"/>
                </a:lnTo>
                <a:lnTo>
                  <a:pt x="2671397" y="24177"/>
                </a:lnTo>
                <a:lnTo>
                  <a:pt x="2645157" y="6486"/>
                </a:lnTo>
                <a:lnTo>
                  <a:pt x="2613025" y="0"/>
                </a:lnTo>
                <a:close/>
              </a:path>
            </a:pathLst>
          </a:custGeom>
          <a:solidFill>
            <a:srgbClr val="96BBC6">
              <a:alpha val="79998"/>
            </a:srgbClr>
          </a:solidFill>
        </p:spPr>
        <p:txBody>
          <a:bodyPr wrap="square" lIns="0" tIns="0" rIns="0" bIns="0" rtlCol="0"/>
          <a:lstStyle/>
          <a:p>
            <a:pPr defTabSz="586039"/>
            <a:endParaRPr sz="1154" kern="0">
              <a:solidFill>
                <a:sysClr val="windowText" lastClr="000000"/>
              </a:solidFill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35544" y="5294867"/>
            <a:ext cx="1569403" cy="163073"/>
          </a:xfrm>
          <a:prstGeom prst="rect">
            <a:avLst/>
          </a:prstGeom>
        </p:spPr>
        <p:txBody>
          <a:bodyPr vert="horz" wrap="square" lIns="0" tIns="10175" rIns="0" bIns="0" rtlCol="0">
            <a:spAutoFit/>
          </a:bodyPr>
          <a:lstStyle/>
          <a:p>
            <a:pPr marL="8139" defTabSz="586039">
              <a:spcBef>
                <a:spcPts val="80"/>
              </a:spcBef>
            </a:pPr>
            <a:r>
              <a:rPr sz="993" b="1" kern="0" spc="73" dirty="0">
                <a:solidFill>
                  <a:srgbClr val="FFFFFF"/>
                </a:solidFill>
                <a:latin typeface="Calibri"/>
                <a:cs typeface="Calibri"/>
              </a:rPr>
              <a:t>DOMESTIC</a:t>
            </a:r>
            <a:r>
              <a:rPr sz="993" b="1" kern="0" spc="-1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93" b="1" kern="0" spc="61" dirty="0">
                <a:solidFill>
                  <a:srgbClr val="FFFFFF"/>
                </a:solidFill>
                <a:latin typeface="Calibri"/>
                <a:cs typeface="Calibri"/>
              </a:rPr>
              <a:t>DESTINATIONS</a:t>
            </a:r>
            <a:endParaRPr sz="993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072552" y="4997754"/>
            <a:ext cx="590561" cy="659578"/>
          </a:xfrm>
          <a:prstGeom prst="rect">
            <a:avLst/>
          </a:prstGeom>
        </p:spPr>
        <p:txBody>
          <a:bodyPr vert="horz" wrap="square" lIns="0" tIns="8547" rIns="0" bIns="0" rtlCol="0">
            <a:spAutoFit/>
          </a:bodyPr>
          <a:lstStyle/>
          <a:p>
            <a:pPr marL="8139" defTabSz="586039">
              <a:spcBef>
                <a:spcPts val="67"/>
              </a:spcBef>
            </a:pPr>
            <a:r>
              <a:rPr sz="4230" b="1" kern="0" spc="87" dirty="0">
                <a:solidFill>
                  <a:srgbClr val="96BBC6"/>
                </a:solidFill>
                <a:latin typeface="Calibri"/>
                <a:cs typeface="Calibri"/>
              </a:rPr>
              <a:t>37</a:t>
            </a:r>
            <a:endParaRPr sz="423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2268141" y="1353189"/>
            <a:ext cx="2863266" cy="2211654"/>
            <a:chOff x="1571625" y="2111225"/>
            <a:chExt cx="4467225" cy="3450590"/>
          </a:xfrm>
        </p:grpSpPr>
        <p:sp>
          <p:nvSpPr>
            <p:cNvPr id="22" name="object 22"/>
            <p:cNvSpPr/>
            <p:nvPr/>
          </p:nvSpPr>
          <p:spPr>
            <a:xfrm>
              <a:off x="2132921" y="2111225"/>
              <a:ext cx="1184275" cy="2165350"/>
            </a:xfrm>
            <a:custGeom>
              <a:avLst/>
              <a:gdLst/>
              <a:ahLst/>
              <a:cxnLst/>
              <a:rect l="l" t="t" r="r" b="b"/>
              <a:pathLst>
                <a:path w="1184275" h="2165350">
                  <a:moveTo>
                    <a:pt x="376630" y="2030654"/>
                  </a:moveTo>
                  <a:lnTo>
                    <a:pt x="215217" y="2030654"/>
                  </a:lnTo>
                  <a:lnTo>
                    <a:pt x="215217" y="2084450"/>
                  </a:lnTo>
                  <a:lnTo>
                    <a:pt x="221557" y="2115857"/>
                  </a:lnTo>
                  <a:lnTo>
                    <a:pt x="238850" y="2141504"/>
                  </a:lnTo>
                  <a:lnTo>
                    <a:pt x="264503" y="2158797"/>
                  </a:lnTo>
                  <a:lnTo>
                    <a:pt x="295923" y="2165138"/>
                  </a:lnTo>
                  <a:lnTo>
                    <a:pt x="327328" y="2158797"/>
                  </a:lnTo>
                  <a:lnTo>
                    <a:pt x="352983" y="2141504"/>
                  </a:lnTo>
                  <a:lnTo>
                    <a:pt x="370284" y="2115857"/>
                  </a:lnTo>
                  <a:lnTo>
                    <a:pt x="376630" y="2084450"/>
                  </a:lnTo>
                  <a:lnTo>
                    <a:pt x="376630" y="2030654"/>
                  </a:lnTo>
                  <a:close/>
                </a:path>
                <a:path w="1184275" h="2165350">
                  <a:moveTo>
                    <a:pt x="968477" y="2030654"/>
                  </a:moveTo>
                  <a:lnTo>
                    <a:pt x="807064" y="2030654"/>
                  </a:lnTo>
                  <a:lnTo>
                    <a:pt x="807064" y="2084450"/>
                  </a:lnTo>
                  <a:lnTo>
                    <a:pt x="813405" y="2115857"/>
                  </a:lnTo>
                  <a:lnTo>
                    <a:pt x="830698" y="2141505"/>
                  </a:lnTo>
                  <a:lnTo>
                    <a:pt x="856351" y="2158797"/>
                  </a:lnTo>
                  <a:lnTo>
                    <a:pt x="887771" y="2165138"/>
                  </a:lnTo>
                  <a:lnTo>
                    <a:pt x="919176" y="2158797"/>
                  </a:lnTo>
                  <a:lnTo>
                    <a:pt x="944830" y="2141505"/>
                  </a:lnTo>
                  <a:lnTo>
                    <a:pt x="962132" y="2115857"/>
                  </a:lnTo>
                  <a:lnTo>
                    <a:pt x="968477" y="2084450"/>
                  </a:lnTo>
                  <a:lnTo>
                    <a:pt x="968477" y="2030654"/>
                  </a:lnTo>
                  <a:close/>
                </a:path>
                <a:path w="1184275" h="2165350">
                  <a:moveTo>
                    <a:pt x="900397" y="578265"/>
                  </a:moveTo>
                  <a:lnTo>
                    <a:pt x="107608" y="578265"/>
                  </a:lnTo>
                  <a:lnTo>
                    <a:pt x="65720" y="586719"/>
                  </a:lnTo>
                  <a:lnTo>
                    <a:pt x="31515" y="609774"/>
                  </a:lnTo>
                  <a:lnTo>
                    <a:pt x="8455" y="643971"/>
                  </a:lnTo>
                  <a:lnTo>
                    <a:pt x="43" y="685634"/>
                  </a:lnTo>
                  <a:lnTo>
                    <a:pt x="0" y="1923070"/>
                  </a:lnTo>
                  <a:lnTo>
                    <a:pt x="8455" y="1964948"/>
                  </a:lnTo>
                  <a:lnTo>
                    <a:pt x="31515" y="1999145"/>
                  </a:lnTo>
                  <a:lnTo>
                    <a:pt x="65720" y="2022200"/>
                  </a:lnTo>
                  <a:lnTo>
                    <a:pt x="107608" y="2030654"/>
                  </a:lnTo>
                  <a:lnTo>
                    <a:pt x="1076086" y="2030654"/>
                  </a:lnTo>
                  <a:lnTo>
                    <a:pt x="1117974" y="2022200"/>
                  </a:lnTo>
                  <a:lnTo>
                    <a:pt x="1152179" y="1999145"/>
                  </a:lnTo>
                  <a:lnTo>
                    <a:pt x="1175239" y="1964949"/>
                  </a:lnTo>
                  <a:lnTo>
                    <a:pt x="1183694" y="1923070"/>
                  </a:lnTo>
                  <a:lnTo>
                    <a:pt x="1183694" y="1653621"/>
                  </a:lnTo>
                  <a:lnTo>
                    <a:pt x="669044" y="1653621"/>
                  </a:lnTo>
                  <a:lnTo>
                    <a:pt x="660169" y="1649989"/>
                  </a:lnTo>
                  <a:lnTo>
                    <a:pt x="653299" y="1643298"/>
                  </a:lnTo>
                  <a:lnTo>
                    <a:pt x="649382" y="1634170"/>
                  </a:lnTo>
                  <a:lnTo>
                    <a:pt x="618257" y="1484413"/>
                  </a:lnTo>
                  <a:lnTo>
                    <a:pt x="273110" y="1484412"/>
                  </a:lnTo>
                  <a:lnTo>
                    <a:pt x="236539" y="1477035"/>
                  </a:lnTo>
                  <a:lnTo>
                    <a:pt x="206659" y="1456916"/>
                  </a:lnTo>
                  <a:lnTo>
                    <a:pt x="186512" y="1427073"/>
                  </a:lnTo>
                  <a:lnTo>
                    <a:pt x="179096" y="1390455"/>
                  </a:lnTo>
                  <a:lnTo>
                    <a:pt x="186482" y="1353877"/>
                  </a:lnTo>
                  <a:lnTo>
                    <a:pt x="206626" y="1324000"/>
                  </a:lnTo>
                  <a:lnTo>
                    <a:pt x="236509" y="1303852"/>
                  </a:lnTo>
                  <a:lnTo>
                    <a:pt x="273110" y="1296463"/>
                  </a:lnTo>
                  <a:lnTo>
                    <a:pt x="1183694" y="1296463"/>
                  </a:lnTo>
                  <a:lnTo>
                    <a:pt x="1183694" y="1122863"/>
                  </a:lnTo>
                  <a:lnTo>
                    <a:pt x="420299" y="1122862"/>
                  </a:lnTo>
                  <a:lnTo>
                    <a:pt x="405576" y="1106146"/>
                  </a:lnTo>
                  <a:lnTo>
                    <a:pt x="399981" y="1041237"/>
                  </a:lnTo>
                  <a:lnTo>
                    <a:pt x="327381" y="1003223"/>
                  </a:lnTo>
                  <a:lnTo>
                    <a:pt x="321113" y="999457"/>
                  </a:lnTo>
                  <a:lnTo>
                    <a:pt x="316916" y="993774"/>
                  </a:lnTo>
                  <a:lnTo>
                    <a:pt x="315154" y="986935"/>
                  </a:lnTo>
                  <a:lnTo>
                    <a:pt x="316189" y="979698"/>
                  </a:lnTo>
                  <a:lnTo>
                    <a:pt x="317883" y="974929"/>
                  </a:lnTo>
                  <a:lnTo>
                    <a:pt x="317947" y="974750"/>
                  </a:lnTo>
                  <a:lnTo>
                    <a:pt x="321749" y="970769"/>
                  </a:lnTo>
                  <a:lnTo>
                    <a:pt x="326628" y="968797"/>
                  </a:lnTo>
                  <a:lnTo>
                    <a:pt x="383122" y="946742"/>
                  </a:lnTo>
                  <a:lnTo>
                    <a:pt x="390368" y="943837"/>
                  </a:lnTo>
                  <a:lnTo>
                    <a:pt x="394959" y="936593"/>
                  </a:lnTo>
                  <a:lnTo>
                    <a:pt x="394457" y="928775"/>
                  </a:lnTo>
                  <a:lnTo>
                    <a:pt x="390977" y="866484"/>
                  </a:lnTo>
                  <a:lnTo>
                    <a:pt x="413575" y="846903"/>
                  </a:lnTo>
                  <a:lnTo>
                    <a:pt x="807064" y="846904"/>
                  </a:lnTo>
                  <a:lnTo>
                    <a:pt x="807064" y="685635"/>
                  </a:lnTo>
                  <a:lnTo>
                    <a:pt x="900397" y="685635"/>
                  </a:lnTo>
                  <a:lnTo>
                    <a:pt x="900397" y="578265"/>
                  </a:lnTo>
                  <a:close/>
                </a:path>
                <a:path w="1184275" h="2165350">
                  <a:moveTo>
                    <a:pt x="1183694" y="1387838"/>
                  </a:moveTo>
                  <a:lnTo>
                    <a:pt x="838637" y="1387838"/>
                  </a:lnTo>
                  <a:lnTo>
                    <a:pt x="847391" y="1391424"/>
                  </a:lnTo>
                  <a:lnTo>
                    <a:pt x="854261" y="1398125"/>
                  </a:lnTo>
                  <a:lnTo>
                    <a:pt x="858178" y="1407275"/>
                  </a:lnTo>
                  <a:lnTo>
                    <a:pt x="894729" y="1583103"/>
                  </a:lnTo>
                  <a:lnTo>
                    <a:pt x="894800" y="1593058"/>
                  </a:lnTo>
                  <a:lnTo>
                    <a:pt x="891178" y="1601953"/>
                  </a:lnTo>
                  <a:lnTo>
                    <a:pt x="884490" y="1608838"/>
                  </a:lnTo>
                  <a:lnTo>
                    <a:pt x="875360" y="1612761"/>
                  </a:lnTo>
                  <a:lnTo>
                    <a:pt x="678734" y="1653621"/>
                  </a:lnTo>
                  <a:lnTo>
                    <a:pt x="1183694" y="1653621"/>
                  </a:lnTo>
                  <a:lnTo>
                    <a:pt x="1183694" y="1387838"/>
                  </a:lnTo>
                  <a:close/>
                </a:path>
                <a:path w="1184275" h="2165350">
                  <a:moveTo>
                    <a:pt x="1183694" y="1296463"/>
                  </a:moveTo>
                  <a:lnTo>
                    <a:pt x="273110" y="1296463"/>
                  </a:lnTo>
                  <a:lnTo>
                    <a:pt x="309691" y="1303852"/>
                  </a:lnTo>
                  <a:lnTo>
                    <a:pt x="339563" y="1324000"/>
                  </a:lnTo>
                  <a:lnTo>
                    <a:pt x="359703" y="1353877"/>
                  </a:lnTo>
                  <a:lnTo>
                    <a:pt x="367088" y="1390455"/>
                  </a:lnTo>
                  <a:lnTo>
                    <a:pt x="359683" y="1427073"/>
                  </a:lnTo>
                  <a:lnTo>
                    <a:pt x="339536" y="1456916"/>
                  </a:lnTo>
                  <a:lnTo>
                    <a:pt x="309671" y="1477035"/>
                  </a:lnTo>
                  <a:lnTo>
                    <a:pt x="273110" y="1484412"/>
                  </a:lnTo>
                  <a:lnTo>
                    <a:pt x="618257" y="1484413"/>
                  </a:lnTo>
                  <a:lnTo>
                    <a:pt x="612831" y="1458305"/>
                  </a:lnTo>
                  <a:lnTo>
                    <a:pt x="612781" y="1448377"/>
                  </a:lnTo>
                  <a:lnTo>
                    <a:pt x="616413" y="1439505"/>
                  </a:lnTo>
                  <a:lnTo>
                    <a:pt x="623106" y="1432636"/>
                  </a:lnTo>
                  <a:lnTo>
                    <a:pt x="632236" y="1428720"/>
                  </a:lnTo>
                  <a:lnTo>
                    <a:pt x="828586" y="1387838"/>
                  </a:lnTo>
                  <a:lnTo>
                    <a:pt x="1183694" y="1387838"/>
                  </a:lnTo>
                  <a:lnTo>
                    <a:pt x="1183694" y="1296463"/>
                  </a:lnTo>
                  <a:close/>
                </a:path>
                <a:path w="1184275" h="2165350">
                  <a:moveTo>
                    <a:pt x="486283" y="1051780"/>
                  </a:moveTo>
                  <a:lnTo>
                    <a:pt x="478643" y="1054756"/>
                  </a:lnTo>
                  <a:lnTo>
                    <a:pt x="438720" y="1115111"/>
                  </a:lnTo>
                  <a:lnTo>
                    <a:pt x="433642" y="1120187"/>
                  </a:lnTo>
                  <a:lnTo>
                    <a:pt x="427144" y="1122862"/>
                  </a:lnTo>
                  <a:lnTo>
                    <a:pt x="1183694" y="1122863"/>
                  </a:lnTo>
                  <a:lnTo>
                    <a:pt x="1183694" y="1070966"/>
                  </a:lnTo>
                  <a:lnTo>
                    <a:pt x="564192" y="1070966"/>
                  </a:lnTo>
                  <a:lnTo>
                    <a:pt x="486283" y="1051780"/>
                  </a:lnTo>
                  <a:close/>
                </a:path>
                <a:path w="1184275" h="2165350">
                  <a:moveTo>
                    <a:pt x="807064" y="884221"/>
                  </a:moveTo>
                  <a:lnTo>
                    <a:pt x="546944" y="884221"/>
                  </a:lnTo>
                  <a:lnTo>
                    <a:pt x="553825" y="885876"/>
                  </a:lnTo>
                  <a:lnTo>
                    <a:pt x="559577" y="889992"/>
                  </a:lnTo>
                  <a:lnTo>
                    <a:pt x="563438" y="896213"/>
                  </a:lnTo>
                  <a:lnTo>
                    <a:pt x="565268" y="901126"/>
                  </a:lnTo>
                  <a:lnTo>
                    <a:pt x="564909" y="906577"/>
                  </a:lnTo>
                  <a:lnTo>
                    <a:pt x="562470" y="911203"/>
                  </a:lnTo>
                  <a:lnTo>
                    <a:pt x="532877" y="968510"/>
                  </a:lnTo>
                  <a:lnTo>
                    <a:pt x="529739" y="974750"/>
                  </a:lnTo>
                  <a:lnTo>
                    <a:pt x="529649" y="974929"/>
                  </a:lnTo>
                  <a:lnTo>
                    <a:pt x="530402" y="982675"/>
                  </a:lnTo>
                  <a:lnTo>
                    <a:pt x="574773" y="1039874"/>
                  </a:lnTo>
                  <a:lnTo>
                    <a:pt x="579795" y="1045863"/>
                  </a:lnTo>
                  <a:lnTo>
                    <a:pt x="580369" y="1054434"/>
                  </a:lnTo>
                  <a:lnTo>
                    <a:pt x="576208" y="1061068"/>
                  </a:lnTo>
                  <a:lnTo>
                    <a:pt x="572083" y="1067702"/>
                  </a:lnTo>
                  <a:lnTo>
                    <a:pt x="564192" y="1070966"/>
                  </a:lnTo>
                  <a:lnTo>
                    <a:pt x="1183694" y="1070966"/>
                  </a:lnTo>
                  <a:lnTo>
                    <a:pt x="1183694" y="1035499"/>
                  </a:lnTo>
                  <a:lnTo>
                    <a:pt x="807064" y="1035499"/>
                  </a:lnTo>
                  <a:lnTo>
                    <a:pt x="807064" y="884221"/>
                  </a:lnTo>
                  <a:close/>
                </a:path>
                <a:path w="1184275" h="2165350">
                  <a:moveTo>
                    <a:pt x="1076086" y="578266"/>
                  </a:moveTo>
                  <a:lnTo>
                    <a:pt x="946955" y="578265"/>
                  </a:lnTo>
                  <a:lnTo>
                    <a:pt x="946955" y="685635"/>
                  </a:lnTo>
                  <a:lnTo>
                    <a:pt x="1040252" y="685635"/>
                  </a:lnTo>
                  <a:lnTo>
                    <a:pt x="1040252" y="1035499"/>
                  </a:lnTo>
                  <a:lnTo>
                    <a:pt x="1183694" y="1035499"/>
                  </a:lnTo>
                  <a:lnTo>
                    <a:pt x="1183651" y="685635"/>
                  </a:lnTo>
                  <a:lnTo>
                    <a:pt x="1175239" y="643971"/>
                  </a:lnTo>
                  <a:lnTo>
                    <a:pt x="1152179" y="609774"/>
                  </a:lnTo>
                  <a:lnTo>
                    <a:pt x="1117974" y="586719"/>
                  </a:lnTo>
                  <a:lnTo>
                    <a:pt x="1076086" y="578266"/>
                  </a:lnTo>
                  <a:close/>
                </a:path>
                <a:path w="1184275" h="2165350">
                  <a:moveTo>
                    <a:pt x="807064" y="846904"/>
                  </a:moveTo>
                  <a:lnTo>
                    <a:pt x="413575" y="846903"/>
                  </a:lnTo>
                  <a:lnTo>
                    <a:pt x="419279" y="849378"/>
                  </a:lnTo>
                  <a:lnTo>
                    <a:pt x="422973" y="853968"/>
                  </a:lnTo>
                  <a:lnTo>
                    <a:pt x="467667" y="908119"/>
                  </a:lnTo>
                  <a:lnTo>
                    <a:pt x="475917" y="910307"/>
                  </a:lnTo>
                  <a:lnTo>
                    <a:pt x="539693" y="885383"/>
                  </a:lnTo>
                  <a:lnTo>
                    <a:pt x="546944" y="884221"/>
                  </a:lnTo>
                  <a:lnTo>
                    <a:pt x="807064" y="884221"/>
                  </a:lnTo>
                  <a:lnTo>
                    <a:pt x="807064" y="846904"/>
                  </a:lnTo>
                  <a:close/>
                </a:path>
                <a:path w="1184275" h="2165350">
                  <a:moveTo>
                    <a:pt x="672553" y="0"/>
                  </a:moveTo>
                  <a:lnTo>
                    <a:pt x="511140" y="0"/>
                  </a:lnTo>
                  <a:lnTo>
                    <a:pt x="464679" y="6285"/>
                  </a:lnTo>
                  <a:lnTo>
                    <a:pt x="422929" y="23927"/>
                  </a:lnTo>
                  <a:lnTo>
                    <a:pt x="387552" y="51263"/>
                  </a:lnTo>
                  <a:lnTo>
                    <a:pt x="360209" y="86633"/>
                  </a:lnTo>
                  <a:lnTo>
                    <a:pt x="342564" y="128373"/>
                  </a:lnTo>
                  <a:lnTo>
                    <a:pt x="336276" y="174824"/>
                  </a:lnTo>
                  <a:lnTo>
                    <a:pt x="336276" y="578265"/>
                  </a:lnTo>
                  <a:lnTo>
                    <a:pt x="470787" y="578265"/>
                  </a:lnTo>
                  <a:lnTo>
                    <a:pt x="470787" y="174824"/>
                  </a:lnTo>
                  <a:lnTo>
                    <a:pt x="473955" y="159125"/>
                  </a:lnTo>
                  <a:lnTo>
                    <a:pt x="482597" y="146301"/>
                  </a:lnTo>
                  <a:lnTo>
                    <a:pt x="495423" y="137652"/>
                  </a:lnTo>
                  <a:lnTo>
                    <a:pt x="511140" y="134480"/>
                  </a:lnTo>
                  <a:lnTo>
                    <a:pt x="841946" y="134480"/>
                  </a:lnTo>
                  <a:lnTo>
                    <a:pt x="841118" y="128374"/>
                  </a:lnTo>
                  <a:lnTo>
                    <a:pt x="823469" y="86633"/>
                  </a:lnTo>
                  <a:lnTo>
                    <a:pt x="796128" y="51264"/>
                  </a:lnTo>
                  <a:lnTo>
                    <a:pt x="760757" y="23927"/>
                  </a:lnTo>
                  <a:lnTo>
                    <a:pt x="719012" y="6285"/>
                  </a:lnTo>
                  <a:lnTo>
                    <a:pt x="672553" y="0"/>
                  </a:lnTo>
                  <a:close/>
                </a:path>
                <a:path w="1184275" h="2165350">
                  <a:moveTo>
                    <a:pt x="841946" y="134480"/>
                  </a:moveTo>
                  <a:lnTo>
                    <a:pt x="672553" y="134480"/>
                  </a:lnTo>
                  <a:lnTo>
                    <a:pt x="688256" y="137652"/>
                  </a:lnTo>
                  <a:lnTo>
                    <a:pt x="701083" y="146301"/>
                  </a:lnTo>
                  <a:lnTo>
                    <a:pt x="709734" y="159125"/>
                  </a:lnTo>
                  <a:lnTo>
                    <a:pt x="712907" y="174824"/>
                  </a:lnTo>
                  <a:lnTo>
                    <a:pt x="712907" y="578265"/>
                  </a:lnTo>
                  <a:lnTo>
                    <a:pt x="847417" y="578265"/>
                  </a:lnTo>
                  <a:lnTo>
                    <a:pt x="847417" y="174824"/>
                  </a:lnTo>
                  <a:lnTo>
                    <a:pt x="841946" y="134480"/>
                  </a:lnTo>
                  <a:close/>
                </a:path>
              </a:pathLst>
            </a:custGeom>
            <a:solidFill>
              <a:srgbClr val="96BBC6"/>
            </a:solidFill>
          </p:spPr>
          <p:txBody>
            <a:bodyPr wrap="square" lIns="0" tIns="0" rIns="0" bIns="0" rtlCol="0"/>
            <a:lstStyle/>
            <a:p>
              <a:pPr defTabSz="586039"/>
              <a:endParaRPr sz="115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1571625" y="2685668"/>
              <a:ext cx="4467225" cy="2876550"/>
            </a:xfrm>
            <a:custGeom>
              <a:avLst/>
              <a:gdLst/>
              <a:ahLst/>
              <a:cxnLst/>
              <a:rect l="l" t="t" r="r" b="b"/>
              <a:pathLst>
                <a:path w="4467225" h="2876550">
                  <a:moveTo>
                    <a:pt x="2247900" y="1939671"/>
                  </a:moveTo>
                  <a:lnTo>
                    <a:pt x="2241207" y="1889861"/>
                  </a:lnTo>
                  <a:lnTo>
                    <a:pt x="2222335" y="1845106"/>
                  </a:lnTo>
                  <a:lnTo>
                    <a:pt x="2193048" y="1807197"/>
                  </a:lnTo>
                  <a:lnTo>
                    <a:pt x="2155139" y="1777911"/>
                  </a:lnTo>
                  <a:lnTo>
                    <a:pt x="2110384" y="1759038"/>
                  </a:lnTo>
                  <a:lnTo>
                    <a:pt x="2060575" y="1752346"/>
                  </a:lnTo>
                  <a:lnTo>
                    <a:pt x="187325" y="1752346"/>
                  </a:lnTo>
                  <a:lnTo>
                    <a:pt x="137502" y="1759038"/>
                  </a:lnTo>
                  <a:lnTo>
                    <a:pt x="92748" y="1777911"/>
                  </a:lnTo>
                  <a:lnTo>
                    <a:pt x="54838" y="1807197"/>
                  </a:lnTo>
                  <a:lnTo>
                    <a:pt x="25552" y="1845106"/>
                  </a:lnTo>
                  <a:lnTo>
                    <a:pt x="6680" y="1889861"/>
                  </a:lnTo>
                  <a:lnTo>
                    <a:pt x="0" y="1939671"/>
                  </a:lnTo>
                  <a:lnTo>
                    <a:pt x="0" y="2688844"/>
                  </a:lnTo>
                  <a:lnTo>
                    <a:pt x="6680" y="2738615"/>
                  </a:lnTo>
                  <a:lnTo>
                    <a:pt x="25552" y="2783332"/>
                  </a:lnTo>
                  <a:lnTo>
                    <a:pt x="54838" y="2821216"/>
                  </a:lnTo>
                  <a:lnTo>
                    <a:pt x="92748" y="2850489"/>
                  </a:lnTo>
                  <a:lnTo>
                    <a:pt x="137502" y="2869361"/>
                  </a:lnTo>
                  <a:lnTo>
                    <a:pt x="187325" y="2876042"/>
                  </a:lnTo>
                  <a:lnTo>
                    <a:pt x="2060575" y="2876042"/>
                  </a:lnTo>
                  <a:lnTo>
                    <a:pt x="2110384" y="2869361"/>
                  </a:lnTo>
                  <a:lnTo>
                    <a:pt x="2155139" y="2850489"/>
                  </a:lnTo>
                  <a:lnTo>
                    <a:pt x="2193048" y="2821216"/>
                  </a:lnTo>
                  <a:lnTo>
                    <a:pt x="2222335" y="2783332"/>
                  </a:lnTo>
                  <a:lnTo>
                    <a:pt x="2241207" y="2738615"/>
                  </a:lnTo>
                  <a:lnTo>
                    <a:pt x="2247900" y="2688844"/>
                  </a:lnTo>
                  <a:lnTo>
                    <a:pt x="2247900" y="1939671"/>
                  </a:lnTo>
                  <a:close/>
                </a:path>
                <a:path w="4467225" h="2876550">
                  <a:moveTo>
                    <a:pt x="4467225" y="188849"/>
                  </a:moveTo>
                  <a:lnTo>
                    <a:pt x="4460468" y="138658"/>
                  </a:lnTo>
                  <a:lnTo>
                    <a:pt x="4441418" y="93548"/>
                  </a:lnTo>
                  <a:lnTo>
                    <a:pt x="4411878" y="55333"/>
                  </a:lnTo>
                  <a:lnTo>
                    <a:pt x="4373638" y="25793"/>
                  </a:lnTo>
                  <a:lnTo>
                    <a:pt x="4328490" y="6756"/>
                  </a:lnTo>
                  <a:lnTo>
                    <a:pt x="4278249" y="0"/>
                  </a:lnTo>
                  <a:lnTo>
                    <a:pt x="2417826" y="0"/>
                  </a:lnTo>
                  <a:lnTo>
                    <a:pt x="2367572" y="6756"/>
                  </a:lnTo>
                  <a:lnTo>
                    <a:pt x="2322423" y="25793"/>
                  </a:lnTo>
                  <a:lnTo>
                    <a:pt x="2284184" y="55333"/>
                  </a:lnTo>
                  <a:lnTo>
                    <a:pt x="2254643" y="93548"/>
                  </a:lnTo>
                  <a:lnTo>
                    <a:pt x="2235593" y="138658"/>
                  </a:lnTo>
                  <a:lnTo>
                    <a:pt x="2228850" y="188849"/>
                  </a:lnTo>
                  <a:lnTo>
                    <a:pt x="2228850" y="944372"/>
                  </a:lnTo>
                  <a:lnTo>
                    <a:pt x="2235593" y="994625"/>
                  </a:lnTo>
                  <a:lnTo>
                    <a:pt x="2254643" y="1039774"/>
                  </a:lnTo>
                  <a:lnTo>
                    <a:pt x="2284184" y="1078014"/>
                  </a:lnTo>
                  <a:lnTo>
                    <a:pt x="2322423" y="1107554"/>
                  </a:lnTo>
                  <a:lnTo>
                    <a:pt x="2367572" y="1126604"/>
                  </a:lnTo>
                  <a:lnTo>
                    <a:pt x="2417826" y="1133348"/>
                  </a:lnTo>
                  <a:lnTo>
                    <a:pt x="4278249" y="1133348"/>
                  </a:lnTo>
                  <a:lnTo>
                    <a:pt x="4328490" y="1126604"/>
                  </a:lnTo>
                  <a:lnTo>
                    <a:pt x="4373638" y="1107554"/>
                  </a:lnTo>
                  <a:lnTo>
                    <a:pt x="4411878" y="1078014"/>
                  </a:lnTo>
                  <a:lnTo>
                    <a:pt x="4441418" y="1039774"/>
                  </a:lnTo>
                  <a:lnTo>
                    <a:pt x="4460468" y="994625"/>
                  </a:lnTo>
                  <a:lnTo>
                    <a:pt x="4467225" y="944372"/>
                  </a:lnTo>
                  <a:lnTo>
                    <a:pt x="4467225" y="188849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pPr defTabSz="586039"/>
              <a:endParaRPr sz="115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3834287" y="2749144"/>
            <a:ext cx="1176646" cy="799684"/>
          </a:xfrm>
          <a:prstGeom prst="rect">
            <a:avLst/>
          </a:prstGeom>
        </p:spPr>
        <p:txBody>
          <a:bodyPr vert="horz" wrap="square" lIns="0" tIns="10582" rIns="0" bIns="0" rtlCol="0">
            <a:spAutoFit/>
          </a:bodyPr>
          <a:lstStyle/>
          <a:p>
            <a:pPr marL="8139" defTabSz="586039">
              <a:spcBef>
                <a:spcPts val="83"/>
              </a:spcBef>
            </a:pPr>
            <a:r>
              <a:rPr sz="5127" b="1" kern="0" spc="128" dirty="0">
                <a:solidFill>
                  <a:srgbClr val="96BBC6"/>
                </a:solidFill>
                <a:latin typeface="Calibri"/>
                <a:cs typeface="Calibri"/>
              </a:rPr>
              <a:t>PAX</a:t>
            </a:r>
            <a:endParaRPr sz="5127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455766" y="2952441"/>
            <a:ext cx="1070010" cy="814212"/>
          </a:xfrm>
          <a:prstGeom prst="rect">
            <a:avLst/>
          </a:prstGeom>
        </p:spPr>
        <p:txBody>
          <a:bodyPr vert="horz" wrap="square" lIns="0" tIns="10175" rIns="0" bIns="0" rtlCol="0">
            <a:spAutoFit/>
          </a:bodyPr>
          <a:lstStyle/>
          <a:p>
            <a:pPr marL="8139" defTabSz="586039">
              <a:spcBef>
                <a:spcPts val="80"/>
              </a:spcBef>
            </a:pPr>
            <a:r>
              <a:rPr sz="2820" b="1" kern="0" spc="77" dirty="0">
                <a:solidFill>
                  <a:srgbClr val="FFFFFF"/>
                </a:solidFill>
                <a:latin typeface="Calibri"/>
                <a:cs typeface="Calibri"/>
              </a:rPr>
              <a:t>20.1</a:t>
            </a:r>
            <a:r>
              <a:rPr sz="2820" b="1" kern="0" spc="-4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20" b="1" kern="0" spc="-83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endParaRPr sz="282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71330" defTabSz="586039">
              <a:spcBef>
                <a:spcPts val="1535"/>
              </a:spcBef>
            </a:pPr>
            <a:r>
              <a:rPr sz="1154" b="1" kern="0" spc="58" dirty="0">
                <a:solidFill>
                  <a:srgbClr val="155F82"/>
                </a:solidFill>
                <a:latin typeface="Calibri"/>
                <a:cs typeface="Calibri"/>
              </a:rPr>
              <a:t>DOMESTIC</a:t>
            </a:r>
            <a:endParaRPr sz="1154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882314" y="1833388"/>
            <a:ext cx="1109897" cy="814623"/>
          </a:xfrm>
          <a:prstGeom prst="rect">
            <a:avLst/>
          </a:prstGeom>
        </p:spPr>
        <p:txBody>
          <a:bodyPr vert="horz" wrap="square" lIns="0" tIns="10582" rIns="0" bIns="0" rtlCol="0">
            <a:spAutoFit/>
          </a:bodyPr>
          <a:lstStyle/>
          <a:p>
            <a:pPr marL="8139" defTabSz="586039">
              <a:spcBef>
                <a:spcPts val="83"/>
              </a:spcBef>
            </a:pPr>
            <a:r>
              <a:rPr sz="2820" b="1" kern="0" spc="77" dirty="0">
                <a:solidFill>
                  <a:srgbClr val="FFFFFF"/>
                </a:solidFill>
                <a:latin typeface="Calibri"/>
                <a:cs typeface="Calibri"/>
              </a:rPr>
              <a:t>17.3</a:t>
            </a:r>
            <a:r>
              <a:rPr sz="2820" b="1" kern="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20" b="1" kern="0" spc="-38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endParaRPr sz="282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3430" defTabSz="586039">
              <a:spcBef>
                <a:spcPts val="1497"/>
              </a:spcBef>
            </a:pPr>
            <a:r>
              <a:rPr sz="1154" b="1" kern="0" spc="38" dirty="0">
                <a:solidFill>
                  <a:srgbClr val="155F82"/>
                </a:solidFill>
                <a:latin typeface="Calibri"/>
                <a:cs typeface="Calibri"/>
              </a:rPr>
              <a:t>INTERNATIONAL</a:t>
            </a:r>
            <a:endParaRPr sz="1154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6974950" y="4045331"/>
            <a:ext cx="3071244" cy="1337005"/>
            <a:chOff x="8915124" y="6311460"/>
            <a:chExt cx="4791710" cy="2085975"/>
          </a:xfrm>
        </p:grpSpPr>
        <p:sp>
          <p:nvSpPr>
            <p:cNvPr id="28" name="object 28"/>
            <p:cNvSpPr/>
            <p:nvPr/>
          </p:nvSpPr>
          <p:spPr>
            <a:xfrm>
              <a:off x="11191874" y="7409307"/>
              <a:ext cx="2514600" cy="933450"/>
            </a:xfrm>
            <a:custGeom>
              <a:avLst/>
              <a:gdLst/>
              <a:ahLst/>
              <a:cxnLst/>
              <a:rect l="l" t="t" r="r" b="b"/>
              <a:pathLst>
                <a:path w="2514600" h="933450">
                  <a:moveTo>
                    <a:pt x="2359025" y="0"/>
                  </a:moveTo>
                  <a:lnTo>
                    <a:pt x="155575" y="0"/>
                  </a:lnTo>
                  <a:lnTo>
                    <a:pt x="106379" y="7938"/>
                  </a:lnTo>
                  <a:lnTo>
                    <a:pt x="63669" y="30037"/>
                  </a:lnTo>
                  <a:lnTo>
                    <a:pt x="30000" y="63724"/>
                  </a:lnTo>
                  <a:lnTo>
                    <a:pt x="7925" y="106428"/>
                  </a:lnTo>
                  <a:lnTo>
                    <a:pt x="0" y="155574"/>
                  </a:lnTo>
                  <a:lnTo>
                    <a:pt x="0" y="777747"/>
                  </a:lnTo>
                  <a:lnTo>
                    <a:pt x="7925" y="826943"/>
                  </a:lnTo>
                  <a:lnTo>
                    <a:pt x="30000" y="869653"/>
                  </a:lnTo>
                  <a:lnTo>
                    <a:pt x="63669" y="903322"/>
                  </a:lnTo>
                  <a:lnTo>
                    <a:pt x="106379" y="925397"/>
                  </a:lnTo>
                  <a:lnTo>
                    <a:pt x="155575" y="933322"/>
                  </a:lnTo>
                  <a:lnTo>
                    <a:pt x="2359025" y="933322"/>
                  </a:lnTo>
                  <a:lnTo>
                    <a:pt x="2408220" y="925397"/>
                  </a:lnTo>
                  <a:lnTo>
                    <a:pt x="2450930" y="903322"/>
                  </a:lnTo>
                  <a:lnTo>
                    <a:pt x="2484599" y="869653"/>
                  </a:lnTo>
                  <a:lnTo>
                    <a:pt x="2506674" y="826943"/>
                  </a:lnTo>
                  <a:lnTo>
                    <a:pt x="2514600" y="777747"/>
                  </a:lnTo>
                  <a:lnTo>
                    <a:pt x="2514600" y="155574"/>
                  </a:lnTo>
                  <a:lnTo>
                    <a:pt x="2506674" y="106428"/>
                  </a:lnTo>
                  <a:lnTo>
                    <a:pt x="2484599" y="63724"/>
                  </a:lnTo>
                  <a:lnTo>
                    <a:pt x="2450930" y="30037"/>
                  </a:lnTo>
                  <a:lnTo>
                    <a:pt x="2408220" y="7938"/>
                  </a:lnTo>
                  <a:lnTo>
                    <a:pt x="2359025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pPr defTabSz="586039"/>
              <a:endParaRPr sz="115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8915120" y="6311468"/>
              <a:ext cx="1813560" cy="2085975"/>
            </a:xfrm>
            <a:custGeom>
              <a:avLst/>
              <a:gdLst/>
              <a:ahLst/>
              <a:cxnLst/>
              <a:rect l="l" t="t" r="r" b="b"/>
              <a:pathLst>
                <a:path w="1813559" h="2085975">
                  <a:moveTo>
                    <a:pt x="1545958" y="1171854"/>
                  </a:moveTo>
                  <a:lnTo>
                    <a:pt x="1543748" y="1124077"/>
                  </a:lnTo>
                  <a:lnTo>
                    <a:pt x="1538160" y="1073759"/>
                  </a:lnTo>
                  <a:lnTo>
                    <a:pt x="1528546" y="1024432"/>
                  </a:lnTo>
                  <a:lnTo>
                    <a:pt x="1515071" y="976236"/>
                  </a:lnTo>
                  <a:lnTo>
                    <a:pt x="1497850" y="929360"/>
                  </a:lnTo>
                  <a:lnTo>
                    <a:pt x="1477010" y="883970"/>
                  </a:lnTo>
                  <a:lnTo>
                    <a:pt x="1452689" y="840257"/>
                  </a:lnTo>
                  <a:lnTo>
                    <a:pt x="1425028" y="798398"/>
                  </a:lnTo>
                  <a:lnTo>
                    <a:pt x="1394142" y="758545"/>
                  </a:lnTo>
                  <a:lnTo>
                    <a:pt x="1360157" y="720902"/>
                  </a:lnTo>
                  <a:lnTo>
                    <a:pt x="1323441" y="686803"/>
                  </a:lnTo>
                  <a:lnTo>
                    <a:pt x="1284351" y="655815"/>
                  </a:lnTo>
                  <a:lnTo>
                    <a:pt x="1243088" y="628040"/>
                  </a:lnTo>
                  <a:lnTo>
                    <a:pt x="1199857" y="603643"/>
                  </a:lnTo>
                  <a:lnTo>
                    <a:pt x="1154861" y="582726"/>
                  </a:lnTo>
                  <a:lnTo>
                    <a:pt x="1108278" y="565442"/>
                  </a:lnTo>
                  <a:lnTo>
                    <a:pt x="1060323" y="551916"/>
                  </a:lnTo>
                  <a:lnTo>
                    <a:pt x="1011174" y="542290"/>
                  </a:lnTo>
                  <a:lnTo>
                    <a:pt x="961047" y="536663"/>
                  </a:lnTo>
                  <a:lnTo>
                    <a:pt x="961047" y="1174800"/>
                  </a:lnTo>
                  <a:lnTo>
                    <a:pt x="854621" y="1174800"/>
                  </a:lnTo>
                  <a:lnTo>
                    <a:pt x="854621" y="536663"/>
                  </a:lnTo>
                  <a:lnTo>
                    <a:pt x="807313" y="542391"/>
                  </a:lnTo>
                  <a:lnTo>
                    <a:pt x="761225" y="551446"/>
                  </a:lnTo>
                  <a:lnTo>
                    <a:pt x="716495" y="563727"/>
                  </a:lnTo>
                  <a:lnTo>
                    <a:pt x="673227" y="579069"/>
                  </a:lnTo>
                  <a:lnTo>
                    <a:pt x="631520" y="597344"/>
                  </a:lnTo>
                  <a:lnTo>
                    <a:pt x="591502" y="618439"/>
                  </a:lnTo>
                  <a:lnTo>
                    <a:pt x="553275" y="642200"/>
                  </a:lnTo>
                  <a:lnTo>
                    <a:pt x="516966" y="668502"/>
                  </a:lnTo>
                  <a:lnTo>
                    <a:pt x="482676" y="697204"/>
                  </a:lnTo>
                  <a:lnTo>
                    <a:pt x="450507" y="728179"/>
                  </a:lnTo>
                  <a:lnTo>
                    <a:pt x="420598" y="761288"/>
                  </a:lnTo>
                  <a:lnTo>
                    <a:pt x="393039" y="796391"/>
                  </a:lnTo>
                  <a:lnTo>
                    <a:pt x="367957" y="833374"/>
                  </a:lnTo>
                  <a:lnTo>
                    <a:pt x="345452" y="872096"/>
                  </a:lnTo>
                  <a:lnTo>
                    <a:pt x="325640" y="912406"/>
                  </a:lnTo>
                  <a:lnTo>
                    <a:pt x="308648" y="954189"/>
                  </a:lnTo>
                  <a:lnTo>
                    <a:pt x="294576" y="997305"/>
                  </a:lnTo>
                  <a:lnTo>
                    <a:pt x="283527" y="1041628"/>
                  </a:lnTo>
                  <a:lnTo>
                    <a:pt x="275628" y="1087005"/>
                  </a:lnTo>
                  <a:lnTo>
                    <a:pt x="270992" y="1133322"/>
                  </a:lnTo>
                  <a:lnTo>
                    <a:pt x="269709" y="1180426"/>
                  </a:lnTo>
                  <a:lnTo>
                    <a:pt x="271932" y="1228204"/>
                  </a:lnTo>
                  <a:lnTo>
                    <a:pt x="277634" y="1275676"/>
                  </a:lnTo>
                  <a:lnTo>
                    <a:pt x="286664" y="1321917"/>
                  </a:lnTo>
                  <a:lnTo>
                    <a:pt x="298881" y="1366812"/>
                  </a:lnTo>
                  <a:lnTo>
                    <a:pt x="314172" y="1410246"/>
                  </a:lnTo>
                  <a:lnTo>
                    <a:pt x="332397" y="1452118"/>
                  </a:lnTo>
                  <a:lnTo>
                    <a:pt x="353415" y="1492300"/>
                  </a:lnTo>
                  <a:lnTo>
                    <a:pt x="377088" y="1530680"/>
                  </a:lnTo>
                  <a:lnTo>
                    <a:pt x="403301" y="1567167"/>
                  </a:lnTo>
                  <a:lnTo>
                    <a:pt x="431901" y="1601635"/>
                  </a:lnTo>
                  <a:lnTo>
                    <a:pt x="462762" y="1633982"/>
                  </a:lnTo>
                  <a:lnTo>
                    <a:pt x="495757" y="1664081"/>
                  </a:lnTo>
                  <a:lnTo>
                    <a:pt x="530745" y="1691830"/>
                  </a:lnTo>
                  <a:lnTo>
                    <a:pt x="567601" y="1717116"/>
                  </a:lnTo>
                  <a:lnTo>
                    <a:pt x="606183" y="1739836"/>
                  </a:lnTo>
                  <a:lnTo>
                    <a:pt x="646366" y="1759877"/>
                  </a:lnTo>
                  <a:lnTo>
                    <a:pt x="687997" y="1777111"/>
                  </a:lnTo>
                  <a:lnTo>
                    <a:pt x="730961" y="1791436"/>
                  </a:lnTo>
                  <a:lnTo>
                    <a:pt x="775131" y="1802752"/>
                  </a:lnTo>
                  <a:lnTo>
                    <a:pt x="820343" y="1810943"/>
                  </a:lnTo>
                  <a:lnTo>
                    <a:pt x="866495" y="1815884"/>
                  </a:lnTo>
                  <a:lnTo>
                    <a:pt x="913447" y="1817471"/>
                  </a:lnTo>
                  <a:lnTo>
                    <a:pt x="961047" y="1815604"/>
                  </a:lnTo>
                  <a:lnTo>
                    <a:pt x="1008367" y="1810207"/>
                  </a:lnTo>
                  <a:lnTo>
                    <a:pt x="1054442" y="1801418"/>
                  </a:lnTo>
                  <a:lnTo>
                    <a:pt x="1099185" y="1789366"/>
                  </a:lnTo>
                  <a:lnTo>
                    <a:pt x="1142453" y="1774177"/>
                  </a:lnTo>
                  <a:lnTo>
                    <a:pt x="1184160" y="1756016"/>
                  </a:lnTo>
                  <a:lnTo>
                    <a:pt x="1224178" y="1734985"/>
                  </a:lnTo>
                  <a:lnTo>
                    <a:pt x="1262405" y="1711261"/>
                  </a:lnTo>
                  <a:lnTo>
                    <a:pt x="1298714" y="1684959"/>
                  </a:lnTo>
                  <a:lnTo>
                    <a:pt x="1333004" y="1656219"/>
                  </a:lnTo>
                  <a:lnTo>
                    <a:pt x="1365173" y="1625180"/>
                  </a:lnTo>
                  <a:lnTo>
                    <a:pt x="1395082" y="1591983"/>
                  </a:lnTo>
                  <a:lnTo>
                    <a:pt x="1422641" y="1556778"/>
                  </a:lnTo>
                  <a:lnTo>
                    <a:pt x="1447723" y="1519682"/>
                  </a:lnTo>
                  <a:lnTo>
                    <a:pt x="1470228" y="1480858"/>
                  </a:lnTo>
                  <a:lnTo>
                    <a:pt x="1490027" y="1440408"/>
                  </a:lnTo>
                  <a:lnTo>
                    <a:pt x="1507032" y="1398511"/>
                  </a:lnTo>
                  <a:lnTo>
                    <a:pt x="1521104" y="1355280"/>
                  </a:lnTo>
                  <a:lnTo>
                    <a:pt x="1532153" y="1310868"/>
                  </a:lnTo>
                  <a:lnTo>
                    <a:pt x="1540052" y="1265389"/>
                  </a:lnTo>
                  <a:lnTo>
                    <a:pt x="1544688" y="1219009"/>
                  </a:lnTo>
                  <a:lnTo>
                    <a:pt x="1545958" y="1171854"/>
                  </a:lnTo>
                  <a:close/>
                </a:path>
                <a:path w="1813559" h="2085975">
                  <a:moveTo>
                    <a:pt x="1812988" y="1193215"/>
                  </a:moveTo>
                  <a:lnTo>
                    <a:pt x="1812861" y="1174800"/>
                  </a:lnTo>
                  <a:lnTo>
                    <a:pt x="1812759" y="1159052"/>
                  </a:lnTo>
                  <a:lnTo>
                    <a:pt x="1812658" y="1145501"/>
                  </a:lnTo>
                  <a:lnTo>
                    <a:pt x="1809826" y="1097368"/>
                  </a:lnTo>
                  <a:lnTo>
                    <a:pt x="1804162" y="1047140"/>
                  </a:lnTo>
                  <a:lnTo>
                    <a:pt x="1795805" y="997585"/>
                  </a:lnTo>
                  <a:lnTo>
                    <a:pt x="1784794" y="948778"/>
                  </a:lnTo>
                  <a:lnTo>
                    <a:pt x="1771180" y="900836"/>
                  </a:lnTo>
                  <a:lnTo>
                    <a:pt x="1755000" y="853833"/>
                  </a:lnTo>
                  <a:lnTo>
                    <a:pt x="1736293" y="807872"/>
                  </a:lnTo>
                  <a:lnTo>
                    <a:pt x="1715109" y="763054"/>
                  </a:lnTo>
                  <a:lnTo>
                    <a:pt x="1691500" y="719467"/>
                  </a:lnTo>
                  <a:lnTo>
                    <a:pt x="1665490" y="677202"/>
                  </a:lnTo>
                  <a:lnTo>
                    <a:pt x="1652841" y="658990"/>
                  </a:lnTo>
                  <a:lnTo>
                    <a:pt x="1652841" y="1174800"/>
                  </a:lnTo>
                  <a:lnTo>
                    <a:pt x="1651381" y="1222184"/>
                  </a:lnTo>
                  <a:lnTo>
                    <a:pt x="1647050" y="1268768"/>
                  </a:lnTo>
                  <a:lnTo>
                    <a:pt x="1639938" y="1314462"/>
                  </a:lnTo>
                  <a:lnTo>
                    <a:pt x="1630146" y="1359192"/>
                  </a:lnTo>
                  <a:lnTo>
                    <a:pt x="1617738" y="1402867"/>
                  </a:lnTo>
                  <a:lnTo>
                    <a:pt x="1602803" y="1445399"/>
                  </a:lnTo>
                  <a:lnTo>
                    <a:pt x="1585442" y="1486700"/>
                  </a:lnTo>
                  <a:lnTo>
                    <a:pt x="1565744" y="1526679"/>
                  </a:lnTo>
                  <a:lnTo>
                    <a:pt x="1543773" y="1565249"/>
                  </a:lnTo>
                  <a:lnTo>
                    <a:pt x="1519618" y="1602346"/>
                  </a:lnTo>
                  <a:lnTo>
                    <a:pt x="1493380" y="1637855"/>
                  </a:lnTo>
                  <a:lnTo>
                    <a:pt x="1465148" y="1671701"/>
                  </a:lnTo>
                  <a:lnTo>
                    <a:pt x="1434998" y="1703793"/>
                  </a:lnTo>
                  <a:lnTo>
                    <a:pt x="1403007" y="1734058"/>
                  </a:lnTo>
                  <a:lnTo>
                    <a:pt x="1369275" y="1762391"/>
                  </a:lnTo>
                  <a:lnTo>
                    <a:pt x="1333893" y="1788718"/>
                  </a:lnTo>
                  <a:lnTo>
                    <a:pt x="1296936" y="1812950"/>
                  </a:lnTo>
                  <a:lnTo>
                    <a:pt x="1258493" y="1834997"/>
                  </a:lnTo>
                  <a:lnTo>
                    <a:pt x="1218653" y="1854771"/>
                  </a:lnTo>
                  <a:lnTo>
                    <a:pt x="1177493" y="1872195"/>
                  </a:lnTo>
                  <a:lnTo>
                    <a:pt x="1135113" y="1887181"/>
                  </a:lnTo>
                  <a:lnTo>
                    <a:pt x="1091590" y="1899627"/>
                  </a:lnTo>
                  <a:lnTo>
                    <a:pt x="1047026" y="1909457"/>
                  </a:lnTo>
                  <a:lnTo>
                    <a:pt x="1001483" y="1916595"/>
                  </a:lnTo>
                  <a:lnTo>
                    <a:pt x="955052" y="1920938"/>
                  </a:lnTo>
                  <a:lnTo>
                    <a:pt x="907834" y="1922399"/>
                  </a:lnTo>
                  <a:lnTo>
                    <a:pt x="860628" y="1920938"/>
                  </a:lnTo>
                  <a:lnTo>
                    <a:pt x="814197" y="1916595"/>
                  </a:lnTo>
                  <a:lnTo>
                    <a:pt x="768654" y="1909457"/>
                  </a:lnTo>
                  <a:lnTo>
                    <a:pt x="724077" y="1899627"/>
                  </a:lnTo>
                  <a:lnTo>
                    <a:pt x="680567" y="1887181"/>
                  </a:lnTo>
                  <a:lnTo>
                    <a:pt x="638187" y="1872195"/>
                  </a:lnTo>
                  <a:lnTo>
                    <a:pt x="597027" y="1854771"/>
                  </a:lnTo>
                  <a:lnTo>
                    <a:pt x="557187" y="1834997"/>
                  </a:lnTo>
                  <a:lnTo>
                    <a:pt x="518744" y="1812950"/>
                  </a:lnTo>
                  <a:lnTo>
                    <a:pt x="481787" y="1788718"/>
                  </a:lnTo>
                  <a:lnTo>
                    <a:pt x="446405" y="1762391"/>
                  </a:lnTo>
                  <a:lnTo>
                    <a:pt x="412673" y="1734058"/>
                  </a:lnTo>
                  <a:lnTo>
                    <a:pt x="380682" y="1703793"/>
                  </a:lnTo>
                  <a:lnTo>
                    <a:pt x="350532" y="1671701"/>
                  </a:lnTo>
                  <a:lnTo>
                    <a:pt x="322287" y="1637855"/>
                  </a:lnTo>
                  <a:lnTo>
                    <a:pt x="296062" y="1602346"/>
                  </a:lnTo>
                  <a:lnTo>
                    <a:pt x="271907" y="1565249"/>
                  </a:lnTo>
                  <a:lnTo>
                    <a:pt x="249936" y="1526679"/>
                  </a:lnTo>
                  <a:lnTo>
                    <a:pt x="230225" y="1486700"/>
                  </a:lnTo>
                  <a:lnTo>
                    <a:pt x="212864" y="1445399"/>
                  </a:lnTo>
                  <a:lnTo>
                    <a:pt x="197942" y="1402867"/>
                  </a:lnTo>
                  <a:lnTo>
                    <a:pt x="185534" y="1359192"/>
                  </a:lnTo>
                  <a:lnTo>
                    <a:pt x="175729" y="1314462"/>
                  </a:lnTo>
                  <a:lnTo>
                    <a:pt x="168630" y="1268768"/>
                  </a:lnTo>
                  <a:lnTo>
                    <a:pt x="164299" y="1222184"/>
                  </a:lnTo>
                  <a:lnTo>
                    <a:pt x="162839" y="1174800"/>
                  </a:lnTo>
                  <a:lnTo>
                    <a:pt x="164299" y="1127417"/>
                  </a:lnTo>
                  <a:lnTo>
                    <a:pt x="168630" y="1080833"/>
                  </a:lnTo>
                  <a:lnTo>
                    <a:pt x="175729" y="1035138"/>
                  </a:lnTo>
                  <a:lnTo>
                    <a:pt x="185534" y="990409"/>
                  </a:lnTo>
                  <a:lnTo>
                    <a:pt x="197942" y="946734"/>
                  </a:lnTo>
                  <a:lnTo>
                    <a:pt x="212864" y="904201"/>
                  </a:lnTo>
                  <a:lnTo>
                    <a:pt x="230225" y="862901"/>
                  </a:lnTo>
                  <a:lnTo>
                    <a:pt x="249936" y="822921"/>
                  </a:lnTo>
                  <a:lnTo>
                    <a:pt x="271907" y="784352"/>
                  </a:lnTo>
                  <a:lnTo>
                    <a:pt x="296062" y="747255"/>
                  </a:lnTo>
                  <a:lnTo>
                    <a:pt x="322287" y="711746"/>
                  </a:lnTo>
                  <a:lnTo>
                    <a:pt x="350532" y="677900"/>
                  </a:lnTo>
                  <a:lnTo>
                    <a:pt x="380682" y="645807"/>
                  </a:lnTo>
                  <a:lnTo>
                    <a:pt x="412673" y="615543"/>
                  </a:lnTo>
                  <a:lnTo>
                    <a:pt x="446405" y="587209"/>
                  </a:lnTo>
                  <a:lnTo>
                    <a:pt x="481787" y="560882"/>
                  </a:lnTo>
                  <a:lnTo>
                    <a:pt x="518744" y="536651"/>
                  </a:lnTo>
                  <a:lnTo>
                    <a:pt x="557187" y="514604"/>
                  </a:lnTo>
                  <a:lnTo>
                    <a:pt x="597027" y="494830"/>
                  </a:lnTo>
                  <a:lnTo>
                    <a:pt x="638187" y="477405"/>
                  </a:lnTo>
                  <a:lnTo>
                    <a:pt x="680567" y="462419"/>
                  </a:lnTo>
                  <a:lnTo>
                    <a:pt x="724077" y="449973"/>
                  </a:lnTo>
                  <a:lnTo>
                    <a:pt x="768654" y="440143"/>
                  </a:lnTo>
                  <a:lnTo>
                    <a:pt x="814197" y="433006"/>
                  </a:lnTo>
                  <a:lnTo>
                    <a:pt x="860615" y="428663"/>
                  </a:lnTo>
                  <a:lnTo>
                    <a:pt x="907834" y="427202"/>
                  </a:lnTo>
                  <a:lnTo>
                    <a:pt x="955052" y="428663"/>
                  </a:lnTo>
                  <a:lnTo>
                    <a:pt x="1001483" y="433006"/>
                  </a:lnTo>
                  <a:lnTo>
                    <a:pt x="1047026" y="440143"/>
                  </a:lnTo>
                  <a:lnTo>
                    <a:pt x="1091590" y="449973"/>
                  </a:lnTo>
                  <a:lnTo>
                    <a:pt x="1135113" y="462419"/>
                  </a:lnTo>
                  <a:lnTo>
                    <a:pt x="1177493" y="477405"/>
                  </a:lnTo>
                  <a:lnTo>
                    <a:pt x="1218653" y="494830"/>
                  </a:lnTo>
                  <a:lnTo>
                    <a:pt x="1258493" y="514604"/>
                  </a:lnTo>
                  <a:lnTo>
                    <a:pt x="1296936" y="536651"/>
                  </a:lnTo>
                  <a:lnTo>
                    <a:pt x="1333893" y="560882"/>
                  </a:lnTo>
                  <a:lnTo>
                    <a:pt x="1369275" y="587209"/>
                  </a:lnTo>
                  <a:lnTo>
                    <a:pt x="1403007" y="615543"/>
                  </a:lnTo>
                  <a:lnTo>
                    <a:pt x="1434998" y="645807"/>
                  </a:lnTo>
                  <a:lnTo>
                    <a:pt x="1465148" y="677900"/>
                  </a:lnTo>
                  <a:lnTo>
                    <a:pt x="1493380" y="711746"/>
                  </a:lnTo>
                  <a:lnTo>
                    <a:pt x="1519618" y="747255"/>
                  </a:lnTo>
                  <a:lnTo>
                    <a:pt x="1543773" y="784352"/>
                  </a:lnTo>
                  <a:lnTo>
                    <a:pt x="1565744" y="822921"/>
                  </a:lnTo>
                  <a:lnTo>
                    <a:pt x="1585442" y="862901"/>
                  </a:lnTo>
                  <a:lnTo>
                    <a:pt x="1602803" y="904201"/>
                  </a:lnTo>
                  <a:lnTo>
                    <a:pt x="1617738" y="946734"/>
                  </a:lnTo>
                  <a:lnTo>
                    <a:pt x="1630146" y="990409"/>
                  </a:lnTo>
                  <a:lnTo>
                    <a:pt x="1639938" y="1035138"/>
                  </a:lnTo>
                  <a:lnTo>
                    <a:pt x="1647050" y="1080833"/>
                  </a:lnTo>
                  <a:lnTo>
                    <a:pt x="1651381" y="1127417"/>
                  </a:lnTo>
                  <a:lnTo>
                    <a:pt x="1652841" y="1174800"/>
                  </a:lnTo>
                  <a:lnTo>
                    <a:pt x="1652841" y="658990"/>
                  </a:lnTo>
                  <a:lnTo>
                    <a:pt x="1637131" y="636358"/>
                  </a:lnTo>
                  <a:lnTo>
                    <a:pt x="1606473" y="597039"/>
                  </a:lnTo>
                  <a:lnTo>
                    <a:pt x="1573555" y="559320"/>
                  </a:lnTo>
                  <a:lnTo>
                    <a:pt x="1538427" y="523316"/>
                  </a:lnTo>
                  <a:lnTo>
                    <a:pt x="1618246" y="443217"/>
                  </a:lnTo>
                  <a:lnTo>
                    <a:pt x="1628025" y="427202"/>
                  </a:lnTo>
                  <a:lnTo>
                    <a:pt x="1631289" y="421855"/>
                  </a:lnTo>
                  <a:lnTo>
                    <a:pt x="1634667" y="416306"/>
                  </a:lnTo>
                  <a:lnTo>
                    <a:pt x="1639862" y="386143"/>
                  </a:lnTo>
                  <a:lnTo>
                    <a:pt x="1633588" y="356489"/>
                  </a:lnTo>
                  <a:lnTo>
                    <a:pt x="1615592" y="331076"/>
                  </a:lnTo>
                  <a:lnTo>
                    <a:pt x="1589151" y="314147"/>
                  </a:lnTo>
                  <a:lnTo>
                    <a:pt x="1559712" y="307721"/>
                  </a:lnTo>
                  <a:lnTo>
                    <a:pt x="1530273" y="312305"/>
                  </a:lnTo>
                  <a:lnTo>
                    <a:pt x="1503832" y="328409"/>
                  </a:lnTo>
                  <a:lnTo>
                    <a:pt x="1413370" y="421855"/>
                  </a:lnTo>
                  <a:lnTo>
                    <a:pt x="1370126" y="394576"/>
                  </a:lnTo>
                  <a:lnTo>
                    <a:pt x="1325613" y="369760"/>
                  </a:lnTo>
                  <a:lnTo>
                    <a:pt x="1279944" y="347497"/>
                  </a:lnTo>
                  <a:lnTo>
                    <a:pt x="1233220" y="327863"/>
                  </a:lnTo>
                  <a:lnTo>
                    <a:pt x="1185557" y="310959"/>
                  </a:lnTo>
                  <a:lnTo>
                    <a:pt x="1137056" y="296862"/>
                  </a:lnTo>
                  <a:lnTo>
                    <a:pt x="1087831" y="285673"/>
                  </a:lnTo>
                  <a:lnTo>
                    <a:pt x="1037996" y="277469"/>
                  </a:lnTo>
                  <a:lnTo>
                    <a:pt x="987666" y="272338"/>
                  </a:lnTo>
                  <a:lnTo>
                    <a:pt x="987666" y="160197"/>
                  </a:lnTo>
                  <a:lnTo>
                    <a:pt x="1227124" y="160197"/>
                  </a:lnTo>
                  <a:lnTo>
                    <a:pt x="1227124" y="0"/>
                  </a:lnTo>
                  <a:lnTo>
                    <a:pt x="588556" y="0"/>
                  </a:lnTo>
                  <a:lnTo>
                    <a:pt x="588556" y="160197"/>
                  </a:lnTo>
                  <a:lnTo>
                    <a:pt x="828014" y="160197"/>
                  </a:lnTo>
                  <a:lnTo>
                    <a:pt x="828014" y="269671"/>
                  </a:lnTo>
                  <a:lnTo>
                    <a:pt x="780034" y="275043"/>
                  </a:lnTo>
                  <a:lnTo>
                    <a:pt x="732942" y="282841"/>
                  </a:lnTo>
                  <a:lnTo>
                    <a:pt x="686777" y="293014"/>
                  </a:lnTo>
                  <a:lnTo>
                    <a:pt x="641629" y="305473"/>
                  </a:lnTo>
                  <a:lnTo>
                    <a:pt x="597522" y="320154"/>
                  </a:lnTo>
                  <a:lnTo>
                    <a:pt x="554532" y="336981"/>
                  </a:lnTo>
                  <a:lnTo>
                    <a:pt x="512699" y="355904"/>
                  </a:lnTo>
                  <a:lnTo>
                    <a:pt x="472084" y="376834"/>
                  </a:lnTo>
                  <a:lnTo>
                    <a:pt x="432752" y="399719"/>
                  </a:lnTo>
                  <a:lnTo>
                    <a:pt x="394754" y="424472"/>
                  </a:lnTo>
                  <a:lnTo>
                    <a:pt x="358140" y="451040"/>
                  </a:lnTo>
                  <a:lnTo>
                    <a:pt x="322973" y="479336"/>
                  </a:lnTo>
                  <a:lnTo>
                    <a:pt x="289306" y="509308"/>
                  </a:lnTo>
                  <a:lnTo>
                    <a:pt x="257187" y="540880"/>
                  </a:lnTo>
                  <a:lnTo>
                    <a:pt x="226695" y="573976"/>
                  </a:lnTo>
                  <a:lnTo>
                    <a:pt x="197853" y="608533"/>
                  </a:lnTo>
                  <a:lnTo>
                    <a:pt x="170738" y="644474"/>
                  </a:lnTo>
                  <a:lnTo>
                    <a:pt x="145402" y="681748"/>
                  </a:lnTo>
                  <a:lnTo>
                    <a:pt x="121894" y="720267"/>
                  </a:lnTo>
                  <a:lnTo>
                    <a:pt x="100291" y="759968"/>
                  </a:lnTo>
                  <a:lnTo>
                    <a:pt x="80619" y="800785"/>
                  </a:lnTo>
                  <a:lnTo>
                    <a:pt x="62953" y="842645"/>
                  </a:lnTo>
                  <a:lnTo>
                    <a:pt x="47345" y="885469"/>
                  </a:lnTo>
                  <a:lnTo>
                    <a:pt x="33845" y="929208"/>
                  </a:lnTo>
                  <a:lnTo>
                    <a:pt x="22517" y="973785"/>
                  </a:lnTo>
                  <a:lnTo>
                    <a:pt x="13411" y="1019124"/>
                  </a:lnTo>
                  <a:lnTo>
                    <a:pt x="6591" y="1065161"/>
                  </a:lnTo>
                  <a:lnTo>
                    <a:pt x="2095" y="1111834"/>
                  </a:lnTo>
                  <a:lnTo>
                    <a:pt x="0" y="1159052"/>
                  </a:lnTo>
                  <a:lnTo>
                    <a:pt x="241" y="1193215"/>
                  </a:lnTo>
                  <a:lnTo>
                    <a:pt x="3200" y="1254899"/>
                  </a:lnTo>
                  <a:lnTo>
                    <a:pt x="8547" y="1302804"/>
                  </a:lnTo>
                  <a:lnTo>
                    <a:pt x="16332" y="1349857"/>
                  </a:lnTo>
                  <a:lnTo>
                    <a:pt x="26454" y="1395996"/>
                  </a:lnTo>
                  <a:lnTo>
                    <a:pt x="38874" y="1441157"/>
                  </a:lnTo>
                  <a:lnTo>
                    <a:pt x="53505" y="1485290"/>
                  </a:lnTo>
                  <a:lnTo>
                    <a:pt x="70281" y="1528343"/>
                  </a:lnTo>
                  <a:lnTo>
                    <a:pt x="89128" y="1570240"/>
                  </a:lnTo>
                  <a:lnTo>
                    <a:pt x="109994" y="1610931"/>
                  </a:lnTo>
                  <a:lnTo>
                    <a:pt x="132791" y="1650365"/>
                  </a:lnTo>
                  <a:lnTo>
                    <a:pt x="157467" y="1688490"/>
                  </a:lnTo>
                  <a:lnTo>
                    <a:pt x="183934" y="1725231"/>
                  </a:lnTo>
                  <a:lnTo>
                    <a:pt x="212140" y="1760537"/>
                  </a:lnTo>
                  <a:lnTo>
                    <a:pt x="241998" y="1794357"/>
                  </a:lnTo>
                  <a:lnTo>
                    <a:pt x="273456" y="1826628"/>
                  </a:lnTo>
                  <a:lnTo>
                    <a:pt x="306438" y="1857298"/>
                  </a:lnTo>
                  <a:lnTo>
                    <a:pt x="340880" y="1886292"/>
                  </a:lnTo>
                  <a:lnTo>
                    <a:pt x="376694" y="1913572"/>
                  </a:lnTo>
                  <a:lnTo>
                    <a:pt x="413842" y="1939086"/>
                  </a:lnTo>
                  <a:lnTo>
                    <a:pt x="452221" y="1962746"/>
                  </a:lnTo>
                  <a:lnTo>
                    <a:pt x="491782" y="1984514"/>
                  </a:lnTo>
                  <a:lnTo>
                    <a:pt x="532460" y="2004339"/>
                  </a:lnTo>
                  <a:lnTo>
                    <a:pt x="574179" y="2022157"/>
                  </a:lnTo>
                  <a:lnTo>
                    <a:pt x="616864" y="2037905"/>
                  </a:lnTo>
                  <a:lnTo>
                    <a:pt x="660450" y="2051532"/>
                  </a:lnTo>
                  <a:lnTo>
                    <a:pt x="704862" y="2062975"/>
                  </a:lnTo>
                  <a:lnTo>
                    <a:pt x="750049" y="2072182"/>
                  </a:lnTo>
                  <a:lnTo>
                    <a:pt x="795921" y="2079091"/>
                  </a:lnTo>
                  <a:lnTo>
                    <a:pt x="842429" y="2083638"/>
                  </a:lnTo>
                  <a:lnTo>
                    <a:pt x="889495" y="2085784"/>
                  </a:lnTo>
                  <a:lnTo>
                    <a:pt x="937031" y="2085454"/>
                  </a:lnTo>
                  <a:lnTo>
                    <a:pt x="984999" y="2082609"/>
                  </a:lnTo>
                  <a:lnTo>
                    <a:pt x="1032738" y="2077237"/>
                  </a:lnTo>
                  <a:lnTo>
                    <a:pt x="1079627" y="2069426"/>
                  </a:lnTo>
                  <a:lnTo>
                    <a:pt x="1125601" y="2059266"/>
                  </a:lnTo>
                  <a:lnTo>
                    <a:pt x="1170609" y="2046808"/>
                  </a:lnTo>
                  <a:lnTo>
                    <a:pt x="1214589" y="2032127"/>
                  </a:lnTo>
                  <a:lnTo>
                    <a:pt x="1257490" y="2015286"/>
                  </a:lnTo>
                  <a:lnTo>
                    <a:pt x="1299235" y="1996363"/>
                  </a:lnTo>
                  <a:lnTo>
                    <a:pt x="1339799" y="1975434"/>
                  </a:lnTo>
                  <a:lnTo>
                    <a:pt x="1379093" y="1952548"/>
                  </a:lnTo>
                  <a:lnTo>
                    <a:pt x="1417078" y="1927796"/>
                  </a:lnTo>
                  <a:lnTo>
                    <a:pt x="1453692" y="1901240"/>
                  </a:lnTo>
                  <a:lnTo>
                    <a:pt x="1488884" y="1872932"/>
                  </a:lnTo>
                  <a:lnTo>
                    <a:pt x="1522577" y="1842960"/>
                  </a:lnTo>
                  <a:lnTo>
                    <a:pt x="1554734" y="1811401"/>
                  </a:lnTo>
                  <a:lnTo>
                    <a:pt x="1585290" y="1778304"/>
                  </a:lnTo>
                  <a:lnTo>
                    <a:pt x="1614195" y="1743748"/>
                  </a:lnTo>
                  <a:lnTo>
                    <a:pt x="1641386" y="1707794"/>
                  </a:lnTo>
                  <a:lnTo>
                    <a:pt x="1666798" y="1670532"/>
                  </a:lnTo>
                  <a:lnTo>
                    <a:pt x="1690382" y="1632013"/>
                  </a:lnTo>
                  <a:lnTo>
                    <a:pt x="1712074" y="1592313"/>
                  </a:lnTo>
                  <a:lnTo>
                    <a:pt x="1731835" y="1551495"/>
                  </a:lnTo>
                  <a:lnTo>
                    <a:pt x="1749577" y="1509636"/>
                  </a:lnTo>
                  <a:lnTo>
                    <a:pt x="1765274" y="1466799"/>
                  </a:lnTo>
                  <a:lnTo>
                    <a:pt x="1778850" y="1423060"/>
                  </a:lnTo>
                  <a:lnTo>
                    <a:pt x="1790255" y="1378483"/>
                  </a:lnTo>
                  <a:lnTo>
                    <a:pt x="1799424" y="1333144"/>
                  </a:lnTo>
                  <a:lnTo>
                    <a:pt x="1806308" y="1287106"/>
                  </a:lnTo>
                  <a:lnTo>
                    <a:pt x="1810854" y="1240434"/>
                  </a:lnTo>
                  <a:lnTo>
                    <a:pt x="1812988" y="1193215"/>
                  </a:lnTo>
                  <a:close/>
                </a:path>
              </a:pathLst>
            </a:custGeom>
            <a:solidFill>
              <a:srgbClr val="96BBC6"/>
            </a:solidFill>
          </p:spPr>
          <p:txBody>
            <a:bodyPr wrap="square" lIns="0" tIns="0" rIns="0" bIns="0" rtlCol="0"/>
            <a:lstStyle/>
            <a:p>
              <a:pPr defTabSz="586039"/>
              <a:endParaRPr sz="115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7926476" y="3858023"/>
            <a:ext cx="2632904" cy="1189791"/>
          </a:xfrm>
          <a:prstGeom prst="rect">
            <a:avLst/>
          </a:prstGeom>
        </p:spPr>
        <p:txBody>
          <a:bodyPr vert="horz" wrap="square" lIns="0" tIns="10582" rIns="0" bIns="0" rtlCol="0">
            <a:spAutoFit/>
          </a:bodyPr>
          <a:lstStyle/>
          <a:p>
            <a:pPr algn="ctr" defTabSz="586039">
              <a:spcBef>
                <a:spcPts val="83"/>
              </a:spcBef>
            </a:pPr>
            <a:r>
              <a:rPr sz="5608" b="1" kern="0" spc="278" dirty="0">
                <a:solidFill>
                  <a:srgbClr val="155F82"/>
                </a:solidFill>
                <a:latin typeface="Calibri"/>
                <a:cs typeface="Calibri"/>
              </a:rPr>
              <a:t>7</a:t>
            </a:r>
            <a:r>
              <a:rPr lang="en-US" sz="5608" b="1" kern="0" spc="278" dirty="0">
                <a:solidFill>
                  <a:srgbClr val="155F82"/>
                </a:solidFill>
                <a:latin typeface="Calibri"/>
                <a:cs typeface="Calibri"/>
              </a:rPr>
              <a:t>9.9</a:t>
            </a:r>
            <a:r>
              <a:rPr sz="5608" b="1" kern="0" spc="278" dirty="0">
                <a:solidFill>
                  <a:srgbClr val="155F82"/>
                </a:solidFill>
                <a:latin typeface="Calibri"/>
                <a:cs typeface="Calibri"/>
              </a:rPr>
              <a:t>%</a:t>
            </a:r>
            <a:endParaRPr sz="5608" kern="0" dirty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236038" marR="211213" indent="4884" algn="ctr" defTabSz="586039">
              <a:lnSpc>
                <a:spcPct val="101000"/>
              </a:lnSpc>
              <a:spcBef>
                <a:spcPts val="1320"/>
              </a:spcBef>
            </a:pPr>
            <a:r>
              <a:rPr sz="993" b="1" kern="0" spc="48" dirty="0">
                <a:solidFill>
                  <a:srgbClr val="FFFFFF"/>
                </a:solidFill>
                <a:latin typeface="Calibri"/>
                <a:cs typeface="Calibri"/>
              </a:rPr>
              <a:t>ON-</a:t>
            </a:r>
            <a:r>
              <a:rPr sz="993" b="1" kern="0" spc="22" dirty="0">
                <a:solidFill>
                  <a:srgbClr val="FFFFFF"/>
                </a:solidFill>
                <a:latin typeface="Calibri"/>
                <a:cs typeface="Calibri"/>
              </a:rPr>
              <a:t>TIME </a:t>
            </a:r>
            <a:r>
              <a:rPr sz="993" b="1" kern="0" spc="70" dirty="0">
                <a:solidFill>
                  <a:srgbClr val="FFFFFF"/>
                </a:solidFill>
                <a:latin typeface="Calibri"/>
                <a:cs typeface="Calibri"/>
              </a:rPr>
              <a:t>PERFORMANCE</a:t>
            </a:r>
            <a:endParaRPr sz="993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7549004" y="2139584"/>
            <a:ext cx="1837618" cy="894186"/>
            <a:chOff x="9810750" y="3338142"/>
            <a:chExt cx="2867025" cy="1395095"/>
          </a:xfrm>
        </p:grpSpPr>
        <p:sp>
          <p:nvSpPr>
            <p:cNvPr id="32" name="object 32"/>
            <p:cNvSpPr/>
            <p:nvPr/>
          </p:nvSpPr>
          <p:spPr>
            <a:xfrm>
              <a:off x="10241458" y="3338143"/>
              <a:ext cx="1988185" cy="1318260"/>
            </a:xfrm>
            <a:custGeom>
              <a:avLst/>
              <a:gdLst/>
              <a:ahLst/>
              <a:cxnLst/>
              <a:rect l="l" t="t" r="r" b="b"/>
              <a:pathLst>
                <a:path w="1988184" h="1318260">
                  <a:moveTo>
                    <a:pt x="1951812" y="274739"/>
                  </a:moveTo>
                  <a:lnTo>
                    <a:pt x="1890610" y="224358"/>
                  </a:lnTo>
                  <a:lnTo>
                    <a:pt x="1835353" y="204101"/>
                  </a:lnTo>
                  <a:lnTo>
                    <a:pt x="1775117" y="189547"/>
                  </a:lnTo>
                  <a:lnTo>
                    <a:pt x="1718500" y="182486"/>
                  </a:lnTo>
                  <a:lnTo>
                    <a:pt x="1674114" y="184721"/>
                  </a:lnTo>
                  <a:lnTo>
                    <a:pt x="1124978" y="300291"/>
                  </a:lnTo>
                  <a:lnTo>
                    <a:pt x="472795" y="6235"/>
                  </a:lnTo>
                  <a:lnTo>
                    <a:pt x="462064" y="2400"/>
                  </a:lnTo>
                  <a:lnTo>
                    <a:pt x="450938" y="317"/>
                  </a:lnTo>
                  <a:lnTo>
                    <a:pt x="439610" y="0"/>
                  </a:lnTo>
                  <a:lnTo>
                    <a:pt x="428307" y="1485"/>
                  </a:lnTo>
                  <a:lnTo>
                    <a:pt x="342277" y="19596"/>
                  </a:lnTo>
                  <a:lnTo>
                    <a:pt x="331927" y="38176"/>
                  </a:lnTo>
                  <a:lnTo>
                    <a:pt x="333857" y="44881"/>
                  </a:lnTo>
                  <a:lnTo>
                    <a:pt x="338366" y="50507"/>
                  </a:lnTo>
                  <a:lnTo>
                    <a:pt x="735279" y="382231"/>
                  </a:lnTo>
                  <a:lnTo>
                    <a:pt x="345592" y="464337"/>
                  </a:lnTo>
                  <a:lnTo>
                    <a:pt x="140423" y="287909"/>
                  </a:lnTo>
                  <a:lnTo>
                    <a:pt x="130073" y="280936"/>
                  </a:lnTo>
                  <a:lnTo>
                    <a:pt x="118554" y="276555"/>
                  </a:lnTo>
                  <a:lnTo>
                    <a:pt x="106349" y="274878"/>
                  </a:lnTo>
                  <a:lnTo>
                    <a:pt x="93941" y="276034"/>
                  </a:lnTo>
                  <a:lnTo>
                    <a:pt x="34493" y="288950"/>
                  </a:lnTo>
                  <a:lnTo>
                    <a:pt x="27444" y="294601"/>
                  </a:lnTo>
                  <a:lnTo>
                    <a:pt x="24345" y="300837"/>
                  </a:lnTo>
                  <a:lnTo>
                    <a:pt x="23799" y="307784"/>
                  </a:lnTo>
                  <a:lnTo>
                    <a:pt x="26022" y="314642"/>
                  </a:lnTo>
                  <a:lnTo>
                    <a:pt x="178168" y="574433"/>
                  </a:lnTo>
                  <a:lnTo>
                    <a:pt x="217805" y="606590"/>
                  </a:lnTo>
                  <a:lnTo>
                    <a:pt x="416445" y="624192"/>
                  </a:lnTo>
                  <a:lnTo>
                    <a:pt x="467766" y="627354"/>
                  </a:lnTo>
                  <a:lnTo>
                    <a:pt x="519112" y="628878"/>
                  </a:lnTo>
                  <a:lnTo>
                    <a:pt x="570458" y="628789"/>
                  </a:lnTo>
                  <a:lnTo>
                    <a:pt x="621753" y="627062"/>
                  </a:lnTo>
                  <a:lnTo>
                    <a:pt x="672960" y="623735"/>
                  </a:lnTo>
                  <a:lnTo>
                    <a:pt x="724039" y="618769"/>
                  </a:lnTo>
                  <a:lnTo>
                    <a:pt x="774954" y="612190"/>
                  </a:lnTo>
                  <a:lnTo>
                    <a:pt x="825677" y="603999"/>
                  </a:lnTo>
                  <a:lnTo>
                    <a:pt x="876147" y="594194"/>
                  </a:lnTo>
                  <a:lnTo>
                    <a:pt x="1793278" y="400951"/>
                  </a:lnTo>
                  <a:lnTo>
                    <a:pt x="1879523" y="371182"/>
                  </a:lnTo>
                  <a:lnTo>
                    <a:pt x="1934895" y="331965"/>
                  </a:lnTo>
                  <a:lnTo>
                    <a:pt x="1951812" y="274739"/>
                  </a:lnTo>
                  <a:close/>
                </a:path>
                <a:path w="1988184" h="1318260">
                  <a:moveTo>
                    <a:pt x="1987575" y="1222844"/>
                  </a:moveTo>
                  <a:lnTo>
                    <a:pt x="0" y="1222844"/>
                  </a:lnTo>
                  <a:lnTo>
                    <a:pt x="0" y="1317866"/>
                  </a:lnTo>
                  <a:lnTo>
                    <a:pt x="1987575" y="1317866"/>
                  </a:lnTo>
                  <a:lnTo>
                    <a:pt x="1987575" y="1222844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pPr defTabSz="586039"/>
              <a:endParaRPr sz="115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9810750" y="4314190"/>
              <a:ext cx="2867025" cy="419100"/>
            </a:xfrm>
            <a:custGeom>
              <a:avLst/>
              <a:gdLst/>
              <a:ahLst/>
              <a:cxnLst/>
              <a:rect l="l" t="t" r="r" b="b"/>
              <a:pathLst>
                <a:path w="2867025" h="419100">
                  <a:moveTo>
                    <a:pt x="2797175" y="0"/>
                  </a:moveTo>
                  <a:lnTo>
                    <a:pt x="69850" y="0"/>
                  </a:lnTo>
                  <a:lnTo>
                    <a:pt x="42648" y="5484"/>
                  </a:lnTo>
                  <a:lnTo>
                    <a:pt x="20447" y="20447"/>
                  </a:lnTo>
                  <a:lnTo>
                    <a:pt x="5484" y="42648"/>
                  </a:lnTo>
                  <a:lnTo>
                    <a:pt x="0" y="69850"/>
                  </a:lnTo>
                  <a:lnTo>
                    <a:pt x="0" y="349250"/>
                  </a:lnTo>
                  <a:lnTo>
                    <a:pt x="5484" y="376378"/>
                  </a:lnTo>
                  <a:lnTo>
                    <a:pt x="20447" y="398541"/>
                  </a:lnTo>
                  <a:lnTo>
                    <a:pt x="42648" y="413490"/>
                  </a:lnTo>
                  <a:lnTo>
                    <a:pt x="69850" y="418973"/>
                  </a:lnTo>
                  <a:lnTo>
                    <a:pt x="2797175" y="418973"/>
                  </a:lnTo>
                  <a:lnTo>
                    <a:pt x="2824376" y="413490"/>
                  </a:lnTo>
                  <a:lnTo>
                    <a:pt x="2846578" y="398541"/>
                  </a:lnTo>
                  <a:lnTo>
                    <a:pt x="2861540" y="376378"/>
                  </a:lnTo>
                  <a:lnTo>
                    <a:pt x="2867025" y="349250"/>
                  </a:lnTo>
                  <a:lnTo>
                    <a:pt x="2867025" y="69850"/>
                  </a:lnTo>
                  <a:lnTo>
                    <a:pt x="2861540" y="42648"/>
                  </a:lnTo>
                  <a:lnTo>
                    <a:pt x="2846578" y="20447"/>
                  </a:lnTo>
                  <a:lnTo>
                    <a:pt x="2824376" y="5484"/>
                  </a:lnTo>
                  <a:lnTo>
                    <a:pt x="27971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86039"/>
              <a:endParaRPr sz="115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7894139" y="2694971"/>
            <a:ext cx="1155481" cy="363253"/>
          </a:xfrm>
          <a:prstGeom prst="rect">
            <a:avLst/>
          </a:prstGeom>
        </p:spPr>
        <p:txBody>
          <a:bodyPr vert="horz" wrap="square" lIns="0" tIns="8140" rIns="0" bIns="0" rtlCol="0">
            <a:spAutoFit/>
          </a:bodyPr>
          <a:lstStyle/>
          <a:p>
            <a:pPr marL="8139" defTabSz="586039">
              <a:spcBef>
                <a:spcPts val="64"/>
              </a:spcBef>
            </a:pPr>
            <a:r>
              <a:rPr sz="2307" b="1" kern="0" spc="151" dirty="0">
                <a:solidFill>
                  <a:srgbClr val="155F82"/>
                </a:solidFill>
                <a:latin typeface="Calibri"/>
                <a:cs typeface="Calibri"/>
              </a:rPr>
              <a:t>FLIGHTS</a:t>
            </a:r>
            <a:endParaRPr sz="2307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413463" y="1947187"/>
            <a:ext cx="1269849" cy="1068383"/>
          </a:xfrm>
          <a:custGeom>
            <a:avLst/>
            <a:gdLst/>
            <a:ahLst/>
            <a:cxnLst/>
            <a:rect l="l" t="t" r="r" b="b"/>
            <a:pathLst>
              <a:path w="1981200" h="1666875">
                <a:moveTo>
                  <a:pt x="1703324" y="0"/>
                </a:moveTo>
                <a:lnTo>
                  <a:pt x="277875" y="0"/>
                </a:lnTo>
                <a:lnTo>
                  <a:pt x="232784" y="3638"/>
                </a:lnTo>
                <a:lnTo>
                  <a:pt x="190016" y="14171"/>
                </a:lnTo>
                <a:lnTo>
                  <a:pt x="150142" y="31025"/>
                </a:lnTo>
                <a:lnTo>
                  <a:pt x="113733" y="53628"/>
                </a:lnTo>
                <a:lnTo>
                  <a:pt x="81359" y="81406"/>
                </a:lnTo>
                <a:lnTo>
                  <a:pt x="53591" y="113787"/>
                </a:lnTo>
                <a:lnTo>
                  <a:pt x="31001" y="150198"/>
                </a:lnTo>
                <a:lnTo>
                  <a:pt x="14158" y="190065"/>
                </a:lnTo>
                <a:lnTo>
                  <a:pt x="3634" y="232815"/>
                </a:lnTo>
                <a:lnTo>
                  <a:pt x="0" y="277875"/>
                </a:lnTo>
                <a:lnTo>
                  <a:pt x="0" y="1388871"/>
                </a:lnTo>
                <a:lnTo>
                  <a:pt x="3634" y="1433932"/>
                </a:lnTo>
                <a:lnTo>
                  <a:pt x="14158" y="1476682"/>
                </a:lnTo>
                <a:lnTo>
                  <a:pt x="31001" y="1516549"/>
                </a:lnTo>
                <a:lnTo>
                  <a:pt x="53591" y="1552960"/>
                </a:lnTo>
                <a:lnTo>
                  <a:pt x="81359" y="1585340"/>
                </a:lnTo>
                <a:lnTo>
                  <a:pt x="113733" y="1613119"/>
                </a:lnTo>
                <a:lnTo>
                  <a:pt x="150142" y="1635722"/>
                </a:lnTo>
                <a:lnTo>
                  <a:pt x="190016" y="1652576"/>
                </a:lnTo>
                <a:lnTo>
                  <a:pt x="232784" y="1663109"/>
                </a:lnTo>
                <a:lnTo>
                  <a:pt x="277875" y="1666747"/>
                </a:lnTo>
                <a:lnTo>
                  <a:pt x="1703324" y="1666747"/>
                </a:lnTo>
                <a:lnTo>
                  <a:pt x="1748415" y="1663109"/>
                </a:lnTo>
                <a:lnTo>
                  <a:pt x="1791183" y="1652576"/>
                </a:lnTo>
                <a:lnTo>
                  <a:pt x="1831057" y="1635722"/>
                </a:lnTo>
                <a:lnTo>
                  <a:pt x="1867466" y="1613119"/>
                </a:lnTo>
                <a:lnTo>
                  <a:pt x="1899840" y="1585340"/>
                </a:lnTo>
                <a:lnTo>
                  <a:pt x="1927608" y="1552960"/>
                </a:lnTo>
                <a:lnTo>
                  <a:pt x="1950198" y="1516549"/>
                </a:lnTo>
                <a:lnTo>
                  <a:pt x="1967041" y="1476682"/>
                </a:lnTo>
                <a:lnTo>
                  <a:pt x="1977565" y="1433932"/>
                </a:lnTo>
                <a:lnTo>
                  <a:pt x="1981200" y="1388871"/>
                </a:lnTo>
                <a:lnTo>
                  <a:pt x="1981200" y="277875"/>
                </a:lnTo>
                <a:lnTo>
                  <a:pt x="1977565" y="232815"/>
                </a:lnTo>
                <a:lnTo>
                  <a:pt x="1967041" y="190065"/>
                </a:lnTo>
                <a:lnTo>
                  <a:pt x="1950198" y="150198"/>
                </a:lnTo>
                <a:lnTo>
                  <a:pt x="1927608" y="113787"/>
                </a:lnTo>
                <a:lnTo>
                  <a:pt x="1899840" y="81406"/>
                </a:lnTo>
                <a:lnTo>
                  <a:pt x="1867466" y="53628"/>
                </a:lnTo>
                <a:lnTo>
                  <a:pt x="1831057" y="31025"/>
                </a:lnTo>
                <a:lnTo>
                  <a:pt x="1791183" y="14171"/>
                </a:lnTo>
                <a:lnTo>
                  <a:pt x="1748415" y="3638"/>
                </a:lnTo>
                <a:lnTo>
                  <a:pt x="1703324" y="0"/>
                </a:lnTo>
                <a:close/>
              </a:path>
            </a:pathLst>
          </a:custGeom>
          <a:solidFill>
            <a:srgbClr val="96BBC6">
              <a:alpha val="79998"/>
            </a:srgbClr>
          </a:solidFill>
        </p:spPr>
        <p:txBody>
          <a:bodyPr wrap="square" lIns="0" tIns="0" rIns="0" bIns="0" rtlCol="0"/>
          <a:lstStyle/>
          <a:p>
            <a:pPr defTabSz="586039"/>
            <a:endParaRPr sz="1154" kern="0">
              <a:solidFill>
                <a:sysClr val="windowText" lastClr="000000"/>
              </a:solidFill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560556" y="2125542"/>
            <a:ext cx="979656" cy="630572"/>
          </a:xfrm>
          <a:prstGeom prst="rect">
            <a:avLst/>
          </a:prstGeom>
        </p:spPr>
        <p:txBody>
          <a:bodyPr vert="horz" wrap="square" lIns="0" tIns="61864" rIns="0" bIns="0" rtlCol="0">
            <a:spAutoFit/>
          </a:bodyPr>
          <a:lstStyle/>
          <a:p>
            <a:pPr marL="80579" defTabSz="586039">
              <a:spcBef>
                <a:spcPts val="487"/>
              </a:spcBef>
            </a:pPr>
            <a:r>
              <a:rPr sz="2532" b="1" kern="0" spc="103" dirty="0">
                <a:solidFill>
                  <a:srgbClr val="FFFFFF"/>
                </a:solidFill>
                <a:latin typeface="Calibri"/>
                <a:cs typeface="Calibri"/>
              </a:rPr>
              <a:t>90.3K</a:t>
            </a:r>
            <a:endParaRPr sz="253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8139" defTabSz="586039">
              <a:spcBef>
                <a:spcPts val="183"/>
              </a:spcBef>
            </a:pPr>
            <a:r>
              <a:rPr sz="993" b="1" kern="0" spc="48" dirty="0">
                <a:solidFill>
                  <a:srgbClr val="FFFFFF"/>
                </a:solidFill>
                <a:latin typeface="Calibri"/>
                <a:cs typeface="Calibri"/>
              </a:rPr>
              <a:t>INTERNATIONAL</a:t>
            </a:r>
            <a:endParaRPr sz="993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9246203" y="1947187"/>
            <a:ext cx="1269849" cy="1068383"/>
          </a:xfrm>
          <a:custGeom>
            <a:avLst/>
            <a:gdLst/>
            <a:ahLst/>
            <a:cxnLst/>
            <a:rect l="l" t="t" r="r" b="b"/>
            <a:pathLst>
              <a:path w="1981200" h="1666875">
                <a:moveTo>
                  <a:pt x="1703323" y="0"/>
                </a:moveTo>
                <a:lnTo>
                  <a:pt x="277875" y="0"/>
                </a:lnTo>
                <a:lnTo>
                  <a:pt x="232784" y="3638"/>
                </a:lnTo>
                <a:lnTo>
                  <a:pt x="190016" y="14171"/>
                </a:lnTo>
                <a:lnTo>
                  <a:pt x="150142" y="31025"/>
                </a:lnTo>
                <a:lnTo>
                  <a:pt x="113733" y="53628"/>
                </a:lnTo>
                <a:lnTo>
                  <a:pt x="81359" y="81406"/>
                </a:lnTo>
                <a:lnTo>
                  <a:pt x="53591" y="113787"/>
                </a:lnTo>
                <a:lnTo>
                  <a:pt x="31001" y="150198"/>
                </a:lnTo>
                <a:lnTo>
                  <a:pt x="14158" y="190065"/>
                </a:lnTo>
                <a:lnTo>
                  <a:pt x="3634" y="232815"/>
                </a:lnTo>
                <a:lnTo>
                  <a:pt x="0" y="277875"/>
                </a:lnTo>
                <a:lnTo>
                  <a:pt x="0" y="1388871"/>
                </a:lnTo>
                <a:lnTo>
                  <a:pt x="3634" y="1433932"/>
                </a:lnTo>
                <a:lnTo>
                  <a:pt x="14158" y="1476682"/>
                </a:lnTo>
                <a:lnTo>
                  <a:pt x="31001" y="1516549"/>
                </a:lnTo>
                <a:lnTo>
                  <a:pt x="53591" y="1552960"/>
                </a:lnTo>
                <a:lnTo>
                  <a:pt x="81359" y="1585340"/>
                </a:lnTo>
                <a:lnTo>
                  <a:pt x="113733" y="1613119"/>
                </a:lnTo>
                <a:lnTo>
                  <a:pt x="150142" y="1635722"/>
                </a:lnTo>
                <a:lnTo>
                  <a:pt x="190016" y="1652576"/>
                </a:lnTo>
                <a:lnTo>
                  <a:pt x="232784" y="1663109"/>
                </a:lnTo>
                <a:lnTo>
                  <a:pt x="277875" y="1666747"/>
                </a:lnTo>
                <a:lnTo>
                  <a:pt x="1703323" y="1666747"/>
                </a:lnTo>
                <a:lnTo>
                  <a:pt x="1748415" y="1663109"/>
                </a:lnTo>
                <a:lnTo>
                  <a:pt x="1791183" y="1652576"/>
                </a:lnTo>
                <a:lnTo>
                  <a:pt x="1831057" y="1635722"/>
                </a:lnTo>
                <a:lnTo>
                  <a:pt x="1867466" y="1613119"/>
                </a:lnTo>
                <a:lnTo>
                  <a:pt x="1899840" y="1585340"/>
                </a:lnTo>
                <a:lnTo>
                  <a:pt x="1927608" y="1552960"/>
                </a:lnTo>
                <a:lnTo>
                  <a:pt x="1950198" y="1516549"/>
                </a:lnTo>
                <a:lnTo>
                  <a:pt x="1967041" y="1476682"/>
                </a:lnTo>
                <a:lnTo>
                  <a:pt x="1977565" y="1433932"/>
                </a:lnTo>
                <a:lnTo>
                  <a:pt x="1981200" y="1388871"/>
                </a:lnTo>
                <a:lnTo>
                  <a:pt x="1981200" y="277875"/>
                </a:lnTo>
                <a:lnTo>
                  <a:pt x="1977565" y="232815"/>
                </a:lnTo>
                <a:lnTo>
                  <a:pt x="1967041" y="190065"/>
                </a:lnTo>
                <a:lnTo>
                  <a:pt x="1950198" y="150198"/>
                </a:lnTo>
                <a:lnTo>
                  <a:pt x="1927608" y="113787"/>
                </a:lnTo>
                <a:lnTo>
                  <a:pt x="1899840" y="81406"/>
                </a:lnTo>
                <a:lnTo>
                  <a:pt x="1867466" y="53628"/>
                </a:lnTo>
                <a:lnTo>
                  <a:pt x="1831057" y="31025"/>
                </a:lnTo>
                <a:lnTo>
                  <a:pt x="1791183" y="14171"/>
                </a:lnTo>
                <a:lnTo>
                  <a:pt x="1748415" y="3638"/>
                </a:lnTo>
                <a:lnTo>
                  <a:pt x="1703323" y="0"/>
                </a:lnTo>
                <a:close/>
              </a:path>
            </a:pathLst>
          </a:custGeom>
          <a:solidFill>
            <a:srgbClr val="96BBC6">
              <a:alpha val="79998"/>
            </a:srgbClr>
          </a:solidFill>
        </p:spPr>
        <p:txBody>
          <a:bodyPr wrap="square" lIns="0" tIns="0" rIns="0" bIns="0" rtlCol="0"/>
          <a:lstStyle/>
          <a:p>
            <a:pPr defTabSz="586039"/>
            <a:endParaRPr sz="1154" kern="0">
              <a:solidFill>
                <a:sysClr val="windowText" lastClr="000000"/>
              </a:solidFill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80920" y="2125541"/>
            <a:ext cx="1011809" cy="630572"/>
          </a:xfrm>
          <a:prstGeom prst="rect">
            <a:avLst/>
          </a:prstGeom>
        </p:spPr>
        <p:txBody>
          <a:bodyPr vert="horz" wrap="square" lIns="0" tIns="61864" rIns="0" bIns="0" rtlCol="0">
            <a:spAutoFit/>
          </a:bodyPr>
          <a:lstStyle/>
          <a:p>
            <a:pPr algn="ctr" defTabSz="586039">
              <a:spcBef>
                <a:spcPts val="487"/>
              </a:spcBef>
            </a:pPr>
            <a:r>
              <a:rPr sz="2532" b="1" kern="0" spc="93" dirty="0">
                <a:solidFill>
                  <a:srgbClr val="FFFFFF"/>
                </a:solidFill>
                <a:latin typeface="Calibri"/>
                <a:cs typeface="Calibri"/>
              </a:rPr>
              <a:t>135.6K</a:t>
            </a:r>
            <a:endParaRPr sz="253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algn="ctr" defTabSz="586039">
              <a:spcBef>
                <a:spcPts val="183"/>
              </a:spcBef>
            </a:pPr>
            <a:r>
              <a:rPr sz="993" b="1" kern="0" spc="67" dirty="0">
                <a:solidFill>
                  <a:srgbClr val="FFFFFF"/>
                </a:solidFill>
                <a:latin typeface="Calibri"/>
                <a:cs typeface="Calibri"/>
              </a:rPr>
              <a:t>DOMESTIC</a:t>
            </a:r>
            <a:endParaRPr sz="993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dt" sz="half" idx="6"/>
          </p:nvPr>
        </p:nvSpPr>
        <p:spPr>
          <a:xfrm>
            <a:off x="13121988" y="6510524"/>
            <a:ext cx="830744" cy="155265"/>
          </a:xfrm>
          <a:prstGeom prst="rect">
            <a:avLst/>
          </a:prstGeom>
        </p:spPr>
        <p:txBody>
          <a:bodyPr vert="horz" wrap="square" lIns="0" tIns="2442" rIns="0" bIns="0" rtlCol="0">
            <a:spAutoFit/>
          </a:bodyPr>
          <a:lstStyle/>
          <a:p>
            <a:pPr marL="8139" defTabSz="586039">
              <a:spcBef>
                <a:spcPts val="19"/>
              </a:spcBef>
            </a:pPr>
            <a:r>
              <a:rPr kern="0" spc="-6" dirty="0">
                <a:solidFill>
                  <a:prstClr val="black"/>
                </a:solidFill>
              </a:rPr>
              <a:t>10/16/2024</a:t>
            </a:r>
          </a:p>
        </p:txBody>
      </p:sp>
      <p:sp>
        <p:nvSpPr>
          <p:cNvPr id="40" name="object 40"/>
          <p:cNvSpPr txBox="1">
            <a:spLocks noGrp="1"/>
          </p:cNvSpPr>
          <p:nvPr>
            <p:ph type="sldNum" sz="quarter" idx="7"/>
          </p:nvPr>
        </p:nvSpPr>
        <p:spPr>
          <a:xfrm>
            <a:off x="14079370" y="6510524"/>
            <a:ext cx="268363" cy="155265"/>
          </a:xfrm>
          <a:prstGeom prst="rect">
            <a:avLst/>
          </a:prstGeom>
        </p:spPr>
        <p:txBody>
          <a:bodyPr vert="horz" wrap="square" lIns="0" tIns="2442" rIns="0" bIns="0" rtlCol="0">
            <a:spAutoFit/>
          </a:bodyPr>
          <a:lstStyle/>
          <a:p>
            <a:pPr marL="8139" defTabSz="586039">
              <a:spcBef>
                <a:spcPts val="19"/>
              </a:spcBef>
            </a:pPr>
            <a:r>
              <a:rPr kern="0" spc="-189" dirty="0">
                <a:solidFill>
                  <a:prstClr val="black"/>
                </a:solidFill>
              </a:rPr>
              <a:t>|</a:t>
            </a:r>
            <a:r>
              <a:rPr kern="0" spc="-10" dirty="0">
                <a:solidFill>
                  <a:prstClr val="black"/>
                </a:solidFill>
              </a:rPr>
              <a:t> </a:t>
            </a:r>
            <a:fld id="{81D60167-4931-47E6-BA6A-407CBD079E47}" type="slidenum">
              <a:rPr kern="0" spc="19" dirty="0">
                <a:solidFill>
                  <a:prstClr val="black"/>
                </a:solidFill>
              </a:rPr>
              <a:pPr marL="8139" defTabSz="586039">
                <a:spcBef>
                  <a:spcPts val="19"/>
                </a:spcBef>
              </a:pPr>
              <a:t>3</a:t>
            </a:fld>
            <a:endParaRPr kern="0" spc="19" dirty="0">
              <a:solidFill>
                <a:prstClr val="black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9FBF89E-0298-B2D9-5496-EDF2419ECFE8}"/>
              </a:ext>
            </a:extLst>
          </p:cNvPr>
          <p:cNvSpPr/>
          <p:nvPr/>
        </p:nvSpPr>
        <p:spPr>
          <a:xfrm>
            <a:off x="3622855" y="1231184"/>
            <a:ext cx="2141351" cy="490068"/>
          </a:xfrm>
          <a:prstGeom prst="rect">
            <a:avLst/>
          </a:prstGeom>
          <a:noFill/>
        </p:spPr>
        <p:txBody>
          <a:bodyPr wrap="none" lIns="58608" tIns="29304" rIns="58608" bIns="29304">
            <a:spAutoFit/>
          </a:bodyPr>
          <a:lstStyle/>
          <a:p>
            <a:pPr algn="ctr" defTabSz="586039"/>
            <a:r>
              <a:rPr lang="en-US" sz="2800" kern="0" dirty="0">
                <a:ln w="0"/>
                <a:solidFill>
                  <a:srgbClr val="4BAC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145K Pax/Day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D8D0052-D538-3985-A13C-76BAA3BBF556}"/>
              </a:ext>
            </a:extLst>
          </p:cNvPr>
          <p:cNvSpPr txBox="1"/>
          <p:nvPr/>
        </p:nvSpPr>
        <p:spPr>
          <a:xfrm>
            <a:off x="6340203" y="1272541"/>
            <a:ext cx="48351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86024">
              <a:defRPr/>
            </a:pPr>
            <a:r>
              <a:rPr lang="en-US" sz="2800" kern="0" dirty="0">
                <a:ln w="0"/>
                <a:solidFill>
                  <a:srgbClr val="4BACC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826 Flights/Day</a:t>
            </a:r>
          </a:p>
        </p:txBody>
      </p:sp>
    </p:spTree>
    <p:extLst>
      <p:ext uri="{BB962C8B-B14F-4D97-AF65-F5344CB8AC3E}">
        <p14:creationId xmlns:p14="http://schemas.microsoft.com/office/powerpoint/2010/main" val="3147368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56167" y="256346"/>
            <a:ext cx="9334613" cy="496428"/>
          </a:xfrm>
          <a:prstGeom prst="rect">
            <a:avLst/>
          </a:prstGeom>
          <a:solidFill>
            <a:srgbClr val="B6D0D6"/>
          </a:solidFill>
        </p:spPr>
        <p:txBody>
          <a:bodyPr vert="horz" wrap="square" lIns="0" tIns="66748" rIns="0" bIns="0" rtlCol="0">
            <a:spAutoFit/>
          </a:bodyPr>
          <a:lstStyle/>
          <a:p>
            <a:pPr marL="58196">
              <a:spcBef>
                <a:spcPts val="525"/>
              </a:spcBef>
            </a:pPr>
            <a:r>
              <a:rPr sz="2788" spc="192" dirty="0">
                <a:solidFill>
                  <a:srgbClr val="173D45"/>
                </a:solidFill>
              </a:rPr>
              <a:t>Snapshot</a:t>
            </a:r>
            <a:r>
              <a:rPr sz="2788" spc="42" dirty="0">
                <a:solidFill>
                  <a:srgbClr val="173D45"/>
                </a:solidFill>
              </a:rPr>
              <a:t> </a:t>
            </a:r>
            <a:r>
              <a:rPr sz="2788" spc="208" dirty="0">
                <a:solidFill>
                  <a:srgbClr val="173D45"/>
                </a:solidFill>
              </a:rPr>
              <a:t>of</a:t>
            </a:r>
            <a:r>
              <a:rPr sz="2788" spc="19" dirty="0">
                <a:solidFill>
                  <a:srgbClr val="173D45"/>
                </a:solidFill>
              </a:rPr>
              <a:t> </a:t>
            </a:r>
            <a:r>
              <a:rPr sz="2788" spc="135" dirty="0">
                <a:solidFill>
                  <a:srgbClr val="173D45"/>
                </a:solidFill>
              </a:rPr>
              <a:t>NAIA</a:t>
            </a:r>
            <a:endParaRPr sz="2788" dirty="0"/>
          </a:p>
        </p:txBody>
      </p:sp>
      <p:grpSp>
        <p:nvGrpSpPr>
          <p:cNvPr id="3" name="object 3"/>
          <p:cNvGrpSpPr/>
          <p:nvPr/>
        </p:nvGrpSpPr>
        <p:grpSpPr>
          <a:xfrm>
            <a:off x="1123787" y="1123168"/>
            <a:ext cx="2051295" cy="4505116"/>
            <a:chOff x="657225" y="1752345"/>
            <a:chExt cx="3200400" cy="70288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7225" y="1752345"/>
              <a:ext cx="3190875" cy="359994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57225" y="5352287"/>
              <a:ext cx="3200400" cy="3429000"/>
            </a:xfrm>
            <a:custGeom>
              <a:avLst/>
              <a:gdLst/>
              <a:ahLst/>
              <a:cxnLst/>
              <a:rect l="l" t="t" r="r" b="b"/>
              <a:pathLst>
                <a:path w="3200400" h="3429000">
                  <a:moveTo>
                    <a:pt x="2831973" y="0"/>
                  </a:moveTo>
                  <a:lnTo>
                    <a:pt x="368427" y="0"/>
                  </a:lnTo>
                  <a:lnTo>
                    <a:pt x="322211" y="2868"/>
                  </a:lnTo>
                  <a:lnTo>
                    <a:pt x="277709" y="11245"/>
                  </a:lnTo>
                  <a:lnTo>
                    <a:pt x="235266" y="24784"/>
                  </a:lnTo>
                  <a:lnTo>
                    <a:pt x="195226" y="43142"/>
                  </a:lnTo>
                  <a:lnTo>
                    <a:pt x="157935" y="65974"/>
                  </a:lnTo>
                  <a:lnTo>
                    <a:pt x="123738" y="92934"/>
                  </a:lnTo>
                  <a:lnTo>
                    <a:pt x="92981" y="123678"/>
                  </a:lnTo>
                  <a:lnTo>
                    <a:pt x="66009" y="157861"/>
                  </a:lnTo>
                  <a:lnTo>
                    <a:pt x="43166" y="195139"/>
                  </a:lnTo>
                  <a:lnTo>
                    <a:pt x="24798" y="235166"/>
                  </a:lnTo>
                  <a:lnTo>
                    <a:pt x="11251" y="277599"/>
                  </a:lnTo>
                  <a:lnTo>
                    <a:pt x="2870" y="322091"/>
                  </a:lnTo>
                  <a:lnTo>
                    <a:pt x="0" y="368300"/>
                  </a:lnTo>
                  <a:lnTo>
                    <a:pt x="0" y="3060065"/>
                  </a:lnTo>
                  <a:lnTo>
                    <a:pt x="2870" y="3106275"/>
                  </a:lnTo>
                  <a:lnTo>
                    <a:pt x="11251" y="3150773"/>
                  </a:lnTo>
                  <a:lnTo>
                    <a:pt x="24798" y="3193215"/>
                  </a:lnTo>
                  <a:lnTo>
                    <a:pt x="43166" y="3233254"/>
                  </a:lnTo>
                  <a:lnTo>
                    <a:pt x="66009" y="3270545"/>
                  </a:lnTo>
                  <a:lnTo>
                    <a:pt x="92981" y="3304742"/>
                  </a:lnTo>
                  <a:lnTo>
                    <a:pt x="123738" y="3335501"/>
                  </a:lnTo>
                  <a:lnTo>
                    <a:pt x="157935" y="3362475"/>
                  </a:lnTo>
                  <a:lnTo>
                    <a:pt x="195226" y="3385320"/>
                  </a:lnTo>
                  <a:lnTo>
                    <a:pt x="235266" y="3403689"/>
                  </a:lnTo>
                  <a:lnTo>
                    <a:pt x="277709" y="3417238"/>
                  </a:lnTo>
                  <a:lnTo>
                    <a:pt x="322211" y="3425621"/>
                  </a:lnTo>
                  <a:lnTo>
                    <a:pt x="368427" y="3428492"/>
                  </a:lnTo>
                  <a:lnTo>
                    <a:pt x="2831973" y="3428492"/>
                  </a:lnTo>
                  <a:lnTo>
                    <a:pt x="2878183" y="3425621"/>
                  </a:lnTo>
                  <a:lnTo>
                    <a:pt x="2922681" y="3417238"/>
                  </a:lnTo>
                  <a:lnTo>
                    <a:pt x="2965123" y="3403689"/>
                  </a:lnTo>
                  <a:lnTo>
                    <a:pt x="3005162" y="3385320"/>
                  </a:lnTo>
                  <a:lnTo>
                    <a:pt x="3042453" y="3362475"/>
                  </a:lnTo>
                  <a:lnTo>
                    <a:pt x="3076650" y="3335501"/>
                  </a:lnTo>
                  <a:lnTo>
                    <a:pt x="3107409" y="3304742"/>
                  </a:lnTo>
                  <a:lnTo>
                    <a:pt x="3134383" y="3270545"/>
                  </a:lnTo>
                  <a:lnTo>
                    <a:pt x="3157228" y="3233254"/>
                  </a:lnTo>
                  <a:lnTo>
                    <a:pt x="3175597" y="3193215"/>
                  </a:lnTo>
                  <a:lnTo>
                    <a:pt x="3189146" y="3150773"/>
                  </a:lnTo>
                  <a:lnTo>
                    <a:pt x="3197529" y="3106275"/>
                  </a:lnTo>
                  <a:lnTo>
                    <a:pt x="3200400" y="3060065"/>
                  </a:lnTo>
                  <a:lnTo>
                    <a:pt x="3200400" y="368300"/>
                  </a:lnTo>
                  <a:lnTo>
                    <a:pt x="3197529" y="322091"/>
                  </a:lnTo>
                  <a:lnTo>
                    <a:pt x="3189146" y="277599"/>
                  </a:lnTo>
                  <a:lnTo>
                    <a:pt x="3175597" y="235166"/>
                  </a:lnTo>
                  <a:lnTo>
                    <a:pt x="3157228" y="195139"/>
                  </a:lnTo>
                  <a:lnTo>
                    <a:pt x="3134383" y="157861"/>
                  </a:lnTo>
                  <a:lnTo>
                    <a:pt x="3107409" y="123678"/>
                  </a:lnTo>
                  <a:lnTo>
                    <a:pt x="3076650" y="92934"/>
                  </a:lnTo>
                  <a:lnTo>
                    <a:pt x="3042453" y="65974"/>
                  </a:lnTo>
                  <a:lnTo>
                    <a:pt x="3005162" y="43142"/>
                  </a:lnTo>
                  <a:lnTo>
                    <a:pt x="2965123" y="24784"/>
                  </a:lnTo>
                  <a:lnTo>
                    <a:pt x="2922681" y="11245"/>
                  </a:lnTo>
                  <a:lnTo>
                    <a:pt x="2878183" y="2868"/>
                  </a:lnTo>
                  <a:lnTo>
                    <a:pt x="28319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586039"/>
              <a:endParaRPr sz="1154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326071" y="3626012"/>
            <a:ext cx="1615191" cy="1787835"/>
          </a:xfrm>
          <a:prstGeom prst="rect">
            <a:avLst/>
          </a:prstGeom>
        </p:spPr>
        <p:txBody>
          <a:bodyPr vert="horz" wrap="square" lIns="0" tIns="8547" rIns="0" bIns="0" rtlCol="0">
            <a:spAutoFit/>
          </a:bodyPr>
          <a:lstStyle/>
          <a:p>
            <a:pPr marR="407" algn="ctr" defTabSz="586039">
              <a:spcBef>
                <a:spcPts val="67"/>
              </a:spcBef>
            </a:pPr>
            <a:r>
              <a:rPr sz="3076" b="1" kern="0" spc="-16" dirty="0">
                <a:solidFill>
                  <a:srgbClr val="155F82"/>
                </a:solidFill>
                <a:latin typeface="Calibri"/>
                <a:cs typeface="Calibri"/>
              </a:rPr>
              <a:t>T1</a:t>
            </a:r>
            <a:r>
              <a:rPr lang="en-US" sz="3076" b="1" kern="0" spc="-16" dirty="0">
                <a:solidFill>
                  <a:srgbClr val="155F82"/>
                </a:solidFill>
                <a:latin typeface="Calibri"/>
                <a:cs typeface="Calibri"/>
              </a:rPr>
              <a:t> </a:t>
            </a:r>
          </a:p>
          <a:p>
            <a:pPr marR="407" algn="ctr" defTabSz="586039">
              <a:spcBef>
                <a:spcPts val="67"/>
              </a:spcBef>
            </a:pPr>
            <a:r>
              <a:rPr lang="en-PH" sz="2051" b="1" kern="0" spc="-16" dirty="0">
                <a:solidFill>
                  <a:srgbClr val="155F82"/>
                </a:solidFill>
                <a:latin typeface="Calibri"/>
                <a:cs typeface="Calibri"/>
              </a:rPr>
              <a:t>(International)</a:t>
            </a:r>
            <a:endParaRPr lang="en-PH" sz="2051" kern="0" dirty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algn="ctr" defTabSz="586039">
              <a:spcBef>
                <a:spcPts val="1519"/>
              </a:spcBef>
            </a:pPr>
            <a:r>
              <a:rPr lang="en-US" sz="2051" b="1" kern="0" spc="61" dirty="0">
                <a:solidFill>
                  <a:srgbClr val="155F82"/>
                </a:solidFill>
                <a:latin typeface="Calibri"/>
                <a:cs typeface="Calibri"/>
              </a:rPr>
              <a:t>2</a:t>
            </a:r>
            <a:r>
              <a:rPr sz="2051" b="1" kern="0" spc="61" dirty="0">
                <a:solidFill>
                  <a:srgbClr val="155F82"/>
                </a:solidFill>
                <a:latin typeface="Calibri"/>
                <a:cs typeface="Calibri"/>
              </a:rPr>
              <a:t>0</a:t>
            </a:r>
            <a:r>
              <a:rPr sz="2051" b="1" kern="0" spc="-80" dirty="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sz="2051" b="1" kern="0" spc="119" dirty="0">
                <a:solidFill>
                  <a:srgbClr val="155F82"/>
                </a:solidFill>
                <a:latin typeface="Calibri"/>
                <a:cs typeface="Calibri"/>
              </a:rPr>
              <a:t>AIRLINES</a:t>
            </a:r>
            <a:endParaRPr lang="en-PH" sz="2051" b="1" kern="0" spc="119" dirty="0">
              <a:solidFill>
                <a:srgbClr val="155F82"/>
              </a:solidFill>
              <a:latin typeface="Calibri"/>
              <a:cs typeface="Calibri"/>
            </a:endParaRPr>
          </a:p>
          <a:p>
            <a:pPr marL="255165" defTabSz="586039">
              <a:spcBef>
                <a:spcPts val="1243"/>
              </a:spcBef>
            </a:pPr>
            <a:r>
              <a:rPr lang="en-PH" sz="2051" b="1" kern="0" spc="64" dirty="0">
                <a:solidFill>
                  <a:srgbClr val="155F82"/>
                </a:solidFill>
                <a:latin typeface="Calibri"/>
                <a:cs typeface="Calibri"/>
              </a:rPr>
              <a:t>10</a:t>
            </a:r>
            <a:r>
              <a:rPr lang="en-PH" sz="2051" b="1" kern="0" spc="-80" dirty="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lang="en-PH" sz="2051" b="1" kern="0" spc="-16" dirty="0">
                <a:solidFill>
                  <a:srgbClr val="155F82"/>
                </a:solidFill>
                <a:latin typeface="Calibri"/>
                <a:cs typeface="Calibri"/>
              </a:rPr>
              <a:t>MAP</a:t>
            </a:r>
            <a:endParaRPr lang="en-PH" sz="2051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743731" y="3430547"/>
            <a:ext cx="2272709" cy="2197816"/>
          </a:xfrm>
          <a:custGeom>
            <a:avLst/>
            <a:gdLst/>
            <a:ahLst/>
            <a:cxnLst/>
            <a:rect l="l" t="t" r="r" b="b"/>
            <a:pathLst>
              <a:path w="3190875" h="3429000">
                <a:moveTo>
                  <a:pt x="2823591" y="0"/>
                </a:moveTo>
                <a:lnTo>
                  <a:pt x="367284" y="0"/>
                </a:lnTo>
                <a:lnTo>
                  <a:pt x="321217" y="2862"/>
                </a:lnTo>
                <a:lnTo>
                  <a:pt x="276857" y="11218"/>
                </a:lnTo>
                <a:lnTo>
                  <a:pt x="234548" y="24725"/>
                </a:lnTo>
                <a:lnTo>
                  <a:pt x="194633" y="43038"/>
                </a:lnTo>
                <a:lnTo>
                  <a:pt x="157458" y="65812"/>
                </a:lnTo>
                <a:lnTo>
                  <a:pt x="123366" y="92703"/>
                </a:lnTo>
                <a:lnTo>
                  <a:pt x="92703" y="123366"/>
                </a:lnTo>
                <a:lnTo>
                  <a:pt x="65812" y="157458"/>
                </a:lnTo>
                <a:lnTo>
                  <a:pt x="43038" y="194633"/>
                </a:lnTo>
                <a:lnTo>
                  <a:pt x="24725" y="234548"/>
                </a:lnTo>
                <a:lnTo>
                  <a:pt x="11218" y="276857"/>
                </a:lnTo>
                <a:lnTo>
                  <a:pt x="2862" y="321217"/>
                </a:lnTo>
                <a:lnTo>
                  <a:pt x="0" y="367284"/>
                </a:lnTo>
                <a:lnTo>
                  <a:pt x="0" y="3061208"/>
                </a:lnTo>
                <a:lnTo>
                  <a:pt x="2862" y="3107274"/>
                </a:lnTo>
                <a:lnTo>
                  <a:pt x="11218" y="3151634"/>
                </a:lnTo>
                <a:lnTo>
                  <a:pt x="24725" y="3193943"/>
                </a:lnTo>
                <a:lnTo>
                  <a:pt x="43038" y="3233858"/>
                </a:lnTo>
                <a:lnTo>
                  <a:pt x="65812" y="3271033"/>
                </a:lnTo>
                <a:lnTo>
                  <a:pt x="92703" y="3305125"/>
                </a:lnTo>
                <a:lnTo>
                  <a:pt x="123366" y="3335788"/>
                </a:lnTo>
                <a:lnTo>
                  <a:pt x="157458" y="3362679"/>
                </a:lnTo>
                <a:lnTo>
                  <a:pt x="194633" y="3385453"/>
                </a:lnTo>
                <a:lnTo>
                  <a:pt x="234548" y="3403766"/>
                </a:lnTo>
                <a:lnTo>
                  <a:pt x="276857" y="3417273"/>
                </a:lnTo>
                <a:lnTo>
                  <a:pt x="321217" y="3425629"/>
                </a:lnTo>
                <a:lnTo>
                  <a:pt x="367284" y="3428492"/>
                </a:lnTo>
                <a:lnTo>
                  <a:pt x="2823591" y="3428492"/>
                </a:lnTo>
                <a:lnTo>
                  <a:pt x="2869657" y="3425629"/>
                </a:lnTo>
                <a:lnTo>
                  <a:pt x="2914017" y="3417273"/>
                </a:lnTo>
                <a:lnTo>
                  <a:pt x="2956326" y="3403766"/>
                </a:lnTo>
                <a:lnTo>
                  <a:pt x="2996241" y="3385453"/>
                </a:lnTo>
                <a:lnTo>
                  <a:pt x="3033416" y="3362679"/>
                </a:lnTo>
                <a:lnTo>
                  <a:pt x="3067508" y="3335788"/>
                </a:lnTo>
                <a:lnTo>
                  <a:pt x="3098171" y="3305125"/>
                </a:lnTo>
                <a:lnTo>
                  <a:pt x="3125062" y="3271033"/>
                </a:lnTo>
                <a:lnTo>
                  <a:pt x="3147836" y="3233858"/>
                </a:lnTo>
                <a:lnTo>
                  <a:pt x="3166149" y="3193943"/>
                </a:lnTo>
                <a:lnTo>
                  <a:pt x="3179656" y="3151634"/>
                </a:lnTo>
                <a:lnTo>
                  <a:pt x="3188012" y="3107274"/>
                </a:lnTo>
                <a:lnTo>
                  <a:pt x="3190875" y="3061208"/>
                </a:lnTo>
                <a:lnTo>
                  <a:pt x="3190875" y="367284"/>
                </a:lnTo>
                <a:lnTo>
                  <a:pt x="3188012" y="321217"/>
                </a:lnTo>
                <a:lnTo>
                  <a:pt x="3179656" y="276857"/>
                </a:lnTo>
                <a:lnTo>
                  <a:pt x="3166149" y="234548"/>
                </a:lnTo>
                <a:lnTo>
                  <a:pt x="3147836" y="194633"/>
                </a:lnTo>
                <a:lnTo>
                  <a:pt x="3125062" y="157458"/>
                </a:lnTo>
                <a:lnTo>
                  <a:pt x="3098171" y="123366"/>
                </a:lnTo>
                <a:lnTo>
                  <a:pt x="3067508" y="92703"/>
                </a:lnTo>
                <a:lnTo>
                  <a:pt x="3033416" y="65812"/>
                </a:lnTo>
                <a:lnTo>
                  <a:pt x="2996241" y="43038"/>
                </a:lnTo>
                <a:lnTo>
                  <a:pt x="2956326" y="24725"/>
                </a:lnTo>
                <a:lnTo>
                  <a:pt x="2914017" y="11218"/>
                </a:lnTo>
                <a:lnTo>
                  <a:pt x="2869657" y="2862"/>
                </a:lnTo>
                <a:lnTo>
                  <a:pt x="28235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586039"/>
            <a:endParaRPr sz="1154" kern="0">
              <a:solidFill>
                <a:sysClr val="windowText" lastClr="000000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26341" y="3654887"/>
            <a:ext cx="1671815" cy="1787835"/>
          </a:xfrm>
          <a:prstGeom prst="rect">
            <a:avLst/>
          </a:prstGeom>
        </p:spPr>
        <p:txBody>
          <a:bodyPr vert="horz" wrap="square" lIns="0" tIns="8547" rIns="0" bIns="0" rtlCol="0">
            <a:spAutoFit/>
          </a:bodyPr>
          <a:lstStyle/>
          <a:p>
            <a:pPr algn="ctr" defTabSz="586039">
              <a:spcBef>
                <a:spcPts val="67"/>
              </a:spcBef>
            </a:pPr>
            <a:r>
              <a:rPr sz="3076" b="1" kern="0" spc="-16" dirty="0">
                <a:solidFill>
                  <a:srgbClr val="155F82"/>
                </a:solidFill>
                <a:latin typeface="Calibri"/>
                <a:cs typeface="Calibri"/>
              </a:rPr>
              <a:t>T2</a:t>
            </a:r>
            <a:endParaRPr lang="en-US" sz="3076" b="1" kern="0" spc="-16" dirty="0">
              <a:solidFill>
                <a:srgbClr val="155F82"/>
              </a:solidFill>
              <a:latin typeface="Calibri"/>
              <a:cs typeface="Calibri"/>
            </a:endParaRPr>
          </a:p>
          <a:p>
            <a:pPr algn="ctr" defTabSz="586039">
              <a:spcBef>
                <a:spcPts val="67"/>
              </a:spcBef>
            </a:pPr>
            <a:r>
              <a:rPr lang="en-PH" sz="2051" b="1" kern="0" spc="-16" dirty="0">
                <a:solidFill>
                  <a:srgbClr val="155F82"/>
                </a:solidFill>
                <a:latin typeface="Calibri"/>
                <a:cs typeface="Calibri"/>
              </a:rPr>
              <a:t>(Domestic)</a:t>
            </a:r>
            <a:endParaRPr sz="2051" kern="0" dirty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algn="ctr" defTabSz="586039">
              <a:spcBef>
                <a:spcPts val="1519"/>
              </a:spcBef>
            </a:pPr>
            <a:r>
              <a:rPr lang="en-US" sz="2051" b="1" kern="0" spc="61" dirty="0">
                <a:solidFill>
                  <a:srgbClr val="155F82"/>
                </a:solidFill>
                <a:latin typeface="Calibri"/>
                <a:cs typeface="Calibri"/>
              </a:rPr>
              <a:t>4</a:t>
            </a:r>
            <a:r>
              <a:rPr sz="2051" b="1" kern="0" spc="-32" dirty="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sz="2051" b="1" kern="0" spc="112" dirty="0">
                <a:solidFill>
                  <a:srgbClr val="155F82"/>
                </a:solidFill>
                <a:latin typeface="Calibri"/>
                <a:cs typeface="Calibri"/>
              </a:rPr>
              <a:t>AIRLINES</a:t>
            </a:r>
            <a:endParaRPr sz="2051" kern="0" dirty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15984" defTabSz="586039">
              <a:spcBef>
                <a:spcPts val="1243"/>
              </a:spcBef>
            </a:pPr>
            <a:r>
              <a:rPr lang="en-US" sz="2051" b="1" kern="0" spc="61" dirty="0">
                <a:solidFill>
                  <a:srgbClr val="155F82"/>
                </a:solidFill>
                <a:latin typeface="Calibri"/>
                <a:cs typeface="Calibri"/>
              </a:rPr>
              <a:t>   </a:t>
            </a:r>
            <a:r>
              <a:rPr sz="2051" b="1" kern="0" spc="61" dirty="0">
                <a:solidFill>
                  <a:srgbClr val="155F82"/>
                </a:solidFill>
                <a:latin typeface="Calibri"/>
                <a:cs typeface="Calibri"/>
              </a:rPr>
              <a:t>1</a:t>
            </a:r>
            <a:r>
              <a:rPr lang="en-US" sz="2051" b="1" kern="0" spc="61" dirty="0">
                <a:solidFill>
                  <a:srgbClr val="155F82"/>
                </a:solidFill>
                <a:latin typeface="Calibri"/>
                <a:cs typeface="Calibri"/>
              </a:rPr>
              <a:t>4 </a:t>
            </a:r>
            <a:r>
              <a:rPr sz="2051" b="1" kern="0" spc="-16" dirty="0">
                <a:solidFill>
                  <a:srgbClr val="155F82"/>
                </a:solidFill>
                <a:latin typeface="Calibri"/>
                <a:cs typeface="Calibri"/>
              </a:rPr>
              <a:t>MAP</a:t>
            </a:r>
            <a:endParaRPr sz="2051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24950" y="3430547"/>
            <a:ext cx="2045190" cy="2197816"/>
          </a:xfrm>
          <a:custGeom>
            <a:avLst/>
            <a:gdLst/>
            <a:ahLst/>
            <a:cxnLst/>
            <a:rect l="l" t="t" r="r" b="b"/>
            <a:pathLst>
              <a:path w="3190875" h="3429000">
                <a:moveTo>
                  <a:pt x="2823591" y="0"/>
                </a:moveTo>
                <a:lnTo>
                  <a:pt x="367283" y="0"/>
                </a:lnTo>
                <a:lnTo>
                  <a:pt x="321217" y="2862"/>
                </a:lnTo>
                <a:lnTo>
                  <a:pt x="276857" y="11218"/>
                </a:lnTo>
                <a:lnTo>
                  <a:pt x="234548" y="24725"/>
                </a:lnTo>
                <a:lnTo>
                  <a:pt x="194633" y="43038"/>
                </a:lnTo>
                <a:lnTo>
                  <a:pt x="157458" y="65812"/>
                </a:lnTo>
                <a:lnTo>
                  <a:pt x="123366" y="92703"/>
                </a:lnTo>
                <a:lnTo>
                  <a:pt x="92703" y="123366"/>
                </a:lnTo>
                <a:lnTo>
                  <a:pt x="65812" y="157458"/>
                </a:lnTo>
                <a:lnTo>
                  <a:pt x="43038" y="194633"/>
                </a:lnTo>
                <a:lnTo>
                  <a:pt x="24725" y="234548"/>
                </a:lnTo>
                <a:lnTo>
                  <a:pt x="11218" y="276857"/>
                </a:lnTo>
                <a:lnTo>
                  <a:pt x="2862" y="321217"/>
                </a:lnTo>
                <a:lnTo>
                  <a:pt x="0" y="367284"/>
                </a:lnTo>
                <a:lnTo>
                  <a:pt x="0" y="3061208"/>
                </a:lnTo>
                <a:lnTo>
                  <a:pt x="2862" y="3107274"/>
                </a:lnTo>
                <a:lnTo>
                  <a:pt x="11218" y="3151634"/>
                </a:lnTo>
                <a:lnTo>
                  <a:pt x="24725" y="3193943"/>
                </a:lnTo>
                <a:lnTo>
                  <a:pt x="43038" y="3233858"/>
                </a:lnTo>
                <a:lnTo>
                  <a:pt x="65812" y="3271033"/>
                </a:lnTo>
                <a:lnTo>
                  <a:pt x="92703" y="3305125"/>
                </a:lnTo>
                <a:lnTo>
                  <a:pt x="123366" y="3335788"/>
                </a:lnTo>
                <a:lnTo>
                  <a:pt x="157458" y="3362679"/>
                </a:lnTo>
                <a:lnTo>
                  <a:pt x="194633" y="3385453"/>
                </a:lnTo>
                <a:lnTo>
                  <a:pt x="234548" y="3403766"/>
                </a:lnTo>
                <a:lnTo>
                  <a:pt x="276857" y="3417273"/>
                </a:lnTo>
                <a:lnTo>
                  <a:pt x="321217" y="3425629"/>
                </a:lnTo>
                <a:lnTo>
                  <a:pt x="367283" y="3428492"/>
                </a:lnTo>
                <a:lnTo>
                  <a:pt x="2823591" y="3428492"/>
                </a:lnTo>
                <a:lnTo>
                  <a:pt x="2869657" y="3425629"/>
                </a:lnTo>
                <a:lnTo>
                  <a:pt x="2914017" y="3417273"/>
                </a:lnTo>
                <a:lnTo>
                  <a:pt x="2956326" y="3403766"/>
                </a:lnTo>
                <a:lnTo>
                  <a:pt x="2996241" y="3385453"/>
                </a:lnTo>
                <a:lnTo>
                  <a:pt x="3033416" y="3362679"/>
                </a:lnTo>
                <a:lnTo>
                  <a:pt x="3067508" y="3335788"/>
                </a:lnTo>
                <a:lnTo>
                  <a:pt x="3098171" y="3305125"/>
                </a:lnTo>
                <a:lnTo>
                  <a:pt x="3125062" y="3271033"/>
                </a:lnTo>
                <a:lnTo>
                  <a:pt x="3147836" y="3233858"/>
                </a:lnTo>
                <a:lnTo>
                  <a:pt x="3166149" y="3193943"/>
                </a:lnTo>
                <a:lnTo>
                  <a:pt x="3179656" y="3151634"/>
                </a:lnTo>
                <a:lnTo>
                  <a:pt x="3188012" y="3107274"/>
                </a:lnTo>
                <a:lnTo>
                  <a:pt x="3190875" y="3061208"/>
                </a:lnTo>
                <a:lnTo>
                  <a:pt x="3190875" y="367284"/>
                </a:lnTo>
                <a:lnTo>
                  <a:pt x="3188012" y="321217"/>
                </a:lnTo>
                <a:lnTo>
                  <a:pt x="3179656" y="276857"/>
                </a:lnTo>
                <a:lnTo>
                  <a:pt x="3166149" y="234548"/>
                </a:lnTo>
                <a:lnTo>
                  <a:pt x="3147836" y="194633"/>
                </a:lnTo>
                <a:lnTo>
                  <a:pt x="3125062" y="157458"/>
                </a:lnTo>
                <a:lnTo>
                  <a:pt x="3098171" y="123366"/>
                </a:lnTo>
                <a:lnTo>
                  <a:pt x="3067508" y="92703"/>
                </a:lnTo>
                <a:lnTo>
                  <a:pt x="3033416" y="65812"/>
                </a:lnTo>
                <a:lnTo>
                  <a:pt x="2996241" y="43038"/>
                </a:lnTo>
                <a:lnTo>
                  <a:pt x="2956326" y="24725"/>
                </a:lnTo>
                <a:lnTo>
                  <a:pt x="2914017" y="11218"/>
                </a:lnTo>
                <a:lnTo>
                  <a:pt x="2869657" y="2862"/>
                </a:lnTo>
                <a:lnTo>
                  <a:pt x="28235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586039"/>
            <a:endParaRPr sz="1154" kern="0">
              <a:solidFill>
                <a:sysClr val="windowText" lastClr="000000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24095" y="3654887"/>
            <a:ext cx="1455443" cy="1787835"/>
          </a:xfrm>
          <a:prstGeom prst="rect">
            <a:avLst/>
          </a:prstGeom>
        </p:spPr>
        <p:txBody>
          <a:bodyPr vert="horz" wrap="square" lIns="0" tIns="8547" rIns="0" bIns="0" rtlCol="0">
            <a:spAutoFit/>
          </a:bodyPr>
          <a:lstStyle/>
          <a:p>
            <a:pPr algn="ctr" defTabSz="586039">
              <a:spcBef>
                <a:spcPts val="67"/>
              </a:spcBef>
            </a:pPr>
            <a:r>
              <a:rPr sz="3076" b="1" kern="0" spc="-16" dirty="0">
                <a:solidFill>
                  <a:srgbClr val="155F82"/>
                </a:solidFill>
                <a:latin typeface="Calibri"/>
                <a:cs typeface="Calibri"/>
              </a:rPr>
              <a:t>T3</a:t>
            </a:r>
            <a:endParaRPr lang="en-US" sz="3076" b="1" kern="0" spc="-16" dirty="0">
              <a:solidFill>
                <a:srgbClr val="155F82"/>
              </a:solidFill>
              <a:latin typeface="Calibri"/>
              <a:cs typeface="Calibri"/>
            </a:endParaRPr>
          </a:p>
          <a:p>
            <a:pPr algn="ctr" defTabSz="586039">
              <a:spcBef>
                <a:spcPts val="67"/>
              </a:spcBef>
            </a:pPr>
            <a:r>
              <a:rPr lang="en-PH" sz="2051" b="1" kern="0" spc="-16" dirty="0">
                <a:solidFill>
                  <a:srgbClr val="155F82"/>
                </a:solidFill>
                <a:latin typeface="Calibri"/>
                <a:cs typeface="Calibri"/>
              </a:rPr>
              <a:t>(Combined)</a:t>
            </a:r>
            <a:endParaRPr sz="2051" kern="0" dirty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algn="ctr" defTabSz="586039">
              <a:spcBef>
                <a:spcPts val="1519"/>
              </a:spcBef>
            </a:pPr>
            <a:r>
              <a:rPr sz="2051" b="1" kern="0" spc="61" dirty="0">
                <a:solidFill>
                  <a:srgbClr val="155F82"/>
                </a:solidFill>
                <a:latin typeface="Calibri"/>
                <a:cs typeface="Calibri"/>
              </a:rPr>
              <a:t>23</a:t>
            </a:r>
            <a:r>
              <a:rPr sz="2051" b="1" kern="0" spc="-87" dirty="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sz="2051" b="1" kern="0" spc="119" dirty="0">
                <a:solidFill>
                  <a:srgbClr val="155F82"/>
                </a:solidFill>
                <a:latin typeface="Calibri"/>
                <a:cs typeface="Calibri"/>
              </a:rPr>
              <a:t>AIRLINES</a:t>
            </a:r>
            <a:endParaRPr sz="2051" kern="0" dirty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85574" defTabSz="586039">
              <a:spcBef>
                <a:spcPts val="1243"/>
              </a:spcBef>
            </a:pPr>
            <a:r>
              <a:rPr sz="2051" b="1" kern="0" spc="61" dirty="0">
                <a:solidFill>
                  <a:srgbClr val="155F82"/>
                </a:solidFill>
                <a:latin typeface="Calibri"/>
                <a:cs typeface="Calibri"/>
              </a:rPr>
              <a:t>2</a:t>
            </a:r>
            <a:r>
              <a:rPr lang="en-US" sz="2051" b="1" kern="0" spc="61" dirty="0">
                <a:solidFill>
                  <a:srgbClr val="155F82"/>
                </a:solidFill>
                <a:latin typeface="Calibri"/>
                <a:cs typeface="Calibri"/>
              </a:rPr>
              <a:t>6.1</a:t>
            </a:r>
            <a:r>
              <a:rPr sz="2051" b="1" kern="0" spc="-73" dirty="0">
                <a:solidFill>
                  <a:srgbClr val="155F82"/>
                </a:solidFill>
                <a:latin typeface="Calibri"/>
                <a:cs typeface="Calibri"/>
              </a:rPr>
              <a:t> </a:t>
            </a:r>
            <a:r>
              <a:rPr sz="2051" b="1" kern="0" spc="-16" dirty="0">
                <a:solidFill>
                  <a:srgbClr val="155F82"/>
                </a:solidFill>
                <a:latin typeface="Calibri"/>
                <a:cs typeface="Calibri"/>
              </a:rPr>
              <a:t>MAP</a:t>
            </a:r>
            <a:endParaRPr sz="2051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590222" y="1123165"/>
            <a:ext cx="5890662" cy="2496556"/>
            <a:chOff x="4505325" y="1752345"/>
            <a:chExt cx="6715125" cy="3895090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05325" y="1752345"/>
              <a:ext cx="2590800" cy="359994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67575" y="2047494"/>
              <a:ext cx="3952875" cy="3599941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13121988" y="6510524"/>
            <a:ext cx="830744" cy="155265"/>
          </a:xfrm>
          <a:prstGeom prst="rect">
            <a:avLst/>
          </a:prstGeom>
        </p:spPr>
        <p:txBody>
          <a:bodyPr vert="horz" wrap="square" lIns="0" tIns="2442" rIns="0" bIns="0" rtlCol="0">
            <a:spAutoFit/>
          </a:bodyPr>
          <a:lstStyle/>
          <a:p>
            <a:pPr marL="8139" defTabSz="586039">
              <a:spcBef>
                <a:spcPts val="19"/>
              </a:spcBef>
            </a:pPr>
            <a:r>
              <a:rPr kern="0" spc="-6" dirty="0">
                <a:solidFill>
                  <a:prstClr val="black"/>
                </a:solidFill>
              </a:rPr>
              <a:t>10/16/2024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xfrm>
            <a:off x="14079370" y="6510524"/>
            <a:ext cx="268363" cy="155265"/>
          </a:xfrm>
          <a:prstGeom prst="rect">
            <a:avLst/>
          </a:prstGeom>
        </p:spPr>
        <p:txBody>
          <a:bodyPr vert="horz" wrap="square" lIns="0" tIns="2442" rIns="0" bIns="0" rtlCol="0">
            <a:spAutoFit/>
          </a:bodyPr>
          <a:lstStyle/>
          <a:p>
            <a:pPr marL="8139" defTabSz="586039">
              <a:spcBef>
                <a:spcPts val="19"/>
              </a:spcBef>
            </a:pPr>
            <a:r>
              <a:rPr kern="0" spc="-189" dirty="0">
                <a:solidFill>
                  <a:prstClr val="black"/>
                </a:solidFill>
              </a:rPr>
              <a:t>|</a:t>
            </a:r>
            <a:r>
              <a:rPr kern="0" spc="-10" dirty="0">
                <a:solidFill>
                  <a:prstClr val="black"/>
                </a:solidFill>
              </a:rPr>
              <a:t> </a:t>
            </a:r>
            <a:fld id="{81D60167-4931-47E6-BA6A-407CBD079E47}" type="slidenum">
              <a:rPr kern="0" spc="19" dirty="0">
                <a:solidFill>
                  <a:prstClr val="black"/>
                </a:solidFill>
              </a:rPr>
              <a:pPr marL="8139" defTabSz="586039">
                <a:spcBef>
                  <a:spcPts val="19"/>
                </a:spcBef>
              </a:pPr>
              <a:t>4</a:t>
            </a:fld>
            <a:endParaRPr kern="0" spc="19" dirty="0">
              <a:solidFill>
                <a:prstClr val="black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627387-E5CC-75EE-B87B-300BA417F53B}"/>
              </a:ext>
            </a:extLst>
          </p:cNvPr>
          <p:cNvSpPr txBox="1"/>
          <p:nvPr/>
        </p:nvSpPr>
        <p:spPr>
          <a:xfrm>
            <a:off x="5861247" y="1035826"/>
            <a:ext cx="2648482" cy="80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86039"/>
            <a:r>
              <a:rPr lang="en-US" sz="2307" b="1" kern="0" dirty="0">
                <a:solidFill>
                  <a:srgbClr val="1F497D"/>
                </a:solidFill>
                <a:latin typeface="Calibri"/>
              </a:rPr>
              <a:t>40 Foreign Airlines </a:t>
            </a:r>
          </a:p>
          <a:p>
            <a:pPr defTabSz="586039"/>
            <a:r>
              <a:rPr lang="en-US" sz="2307" b="1" kern="0" dirty="0">
                <a:solidFill>
                  <a:srgbClr val="1F497D"/>
                </a:solidFill>
                <a:latin typeface="Calibri"/>
              </a:rPr>
              <a:t>7 Domestic Carriers </a:t>
            </a:r>
            <a:endParaRPr lang="en-PH" sz="2307" b="1" kern="0" dirty="0">
              <a:solidFill>
                <a:srgbClr val="1F497D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D6F8803-6E5D-381A-8C28-E4BBADECE5EA}"/>
              </a:ext>
            </a:extLst>
          </p:cNvPr>
          <p:cNvSpPr/>
          <p:nvPr/>
        </p:nvSpPr>
        <p:spPr>
          <a:xfrm>
            <a:off x="5589613" y="1138237"/>
            <a:ext cx="6000670" cy="4910968"/>
          </a:xfrm>
          <a:prstGeom prst="roundRect">
            <a:avLst>
              <a:gd name="adj" fmla="val 6981"/>
            </a:avLst>
          </a:prstGeom>
          <a:solidFill>
            <a:schemeClr val="bg2"/>
          </a:solidFill>
          <a:ln w="57150">
            <a:noFill/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12000" tIns="828000" rIns="432000" rtlCol="0" anchor="t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D75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TOTAL ACTUAL PAX IN 2024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50.12M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00A108-66D4-CF12-A84E-A2E1713AA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" panose="020B0004020202020204" pitchFamily="34" charset="0"/>
              </a:rPr>
              <a:t>2024 PASSENGERS, ATM &amp; CARGO</a:t>
            </a:r>
          </a:p>
        </p:txBody>
      </p:sp>
      <p:pic>
        <p:nvPicPr>
          <p:cNvPr id="4" name="Graphic 3" descr="Luggage with solid fill">
            <a:extLst>
              <a:ext uri="{FF2B5EF4-FFF2-40B4-BE49-F238E27FC236}">
                <a16:creationId xmlns:a16="http://schemas.microsoft.com/office/drawing/2014/main" id="{4661DC56-BF4F-C544-1893-8B7CCC25F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19341" y="3826083"/>
            <a:ext cx="2031950" cy="2068932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F8A6833E-6B62-2D79-BBC3-FB3F426CDE63}"/>
              </a:ext>
            </a:extLst>
          </p:cNvPr>
          <p:cNvSpPr/>
          <p:nvPr/>
        </p:nvSpPr>
        <p:spPr>
          <a:xfrm>
            <a:off x="7429321" y="4258045"/>
            <a:ext cx="1872000" cy="1080000"/>
          </a:xfrm>
          <a:prstGeom prst="roundRect">
            <a:avLst/>
          </a:prstGeom>
          <a:solidFill>
            <a:srgbClr val="ACC9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23.27 M</a:t>
            </a:r>
            <a:endParaRPr kumimoji="0" lang="en-PH" sz="3200" b="1" i="0" u="none" strike="noStrike" kern="1200" cap="none" spc="0" normalizeH="0" baseline="0" noProof="0" dirty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5D2A4AA-BB5E-109A-4D2D-E9B5A40F0A4E}"/>
              </a:ext>
            </a:extLst>
          </p:cNvPr>
          <p:cNvSpPr/>
          <p:nvPr/>
        </p:nvSpPr>
        <p:spPr>
          <a:xfrm>
            <a:off x="9545802" y="4258045"/>
            <a:ext cx="1800000" cy="108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26.85 M</a:t>
            </a:r>
            <a:endParaRPr kumimoji="0" lang="en-PH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A66B0143-1374-9BC5-5266-85575BFB439E}"/>
              </a:ext>
            </a:extLst>
          </p:cNvPr>
          <p:cNvSpPr/>
          <p:nvPr/>
        </p:nvSpPr>
        <p:spPr>
          <a:xfrm>
            <a:off x="9545803" y="5338045"/>
            <a:ext cx="1800000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DOMESTIC</a:t>
            </a:r>
          </a:p>
        </p:txBody>
      </p: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2B92C9B1-54DB-9E8E-A3E3-CD1792245E70}"/>
              </a:ext>
            </a:extLst>
          </p:cNvPr>
          <p:cNvSpPr/>
          <p:nvPr/>
        </p:nvSpPr>
        <p:spPr>
          <a:xfrm>
            <a:off x="7429321" y="5338046"/>
            <a:ext cx="1872000" cy="46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INTERNATIONAL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EC7F1A7-4CD4-8D0D-E6F2-51AB5B8FA5E9}"/>
              </a:ext>
            </a:extLst>
          </p:cNvPr>
          <p:cNvGrpSpPr/>
          <p:nvPr/>
        </p:nvGrpSpPr>
        <p:grpSpPr>
          <a:xfrm>
            <a:off x="419100" y="1284084"/>
            <a:ext cx="4754390" cy="2167952"/>
            <a:chOff x="361136" y="1132142"/>
            <a:chExt cx="4754390" cy="216795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4096189-CBC1-FD30-4894-0EA1B9FAE364}"/>
                </a:ext>
              </a:extLst>
            </p:cNvPr>
            <p:cNvGrpSpPr/>
            <p:nvPr/>
          </p:nvGrpSpPr>
          <p:grpSpPr>
            <a:xfrm>
              <a:off x="361136" y="1860092"/>
              <a:ext cx="4754390" cy="1440002"/>
              <a:chOff x="6930875" y="2294945"/>
              <a:chExt cx="5980935" cy="1861729"/>
            </a:xfrm>
          </p:grpSpPr>
          <p:pic>
            <p:nvPicPr>
              <p:cNvPr id="11" name="Graphic 10" descr="Take Off with solid fill">
                <a:extLst>
                  <a:ext uri="{FF2B5EF4-FFF2-40B4-BE49-F238E27FC236}">
                    <a16:creationId xmlns:a16="http://schemas.microsoft.com/office/drawing/2014/main" id="{4811F4EF-7699-DA5A-64C5-9B4DEB4866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037487" y="2313104"/>
                <a:ext cx="1827929" cy="1827930"/>
              </a:xfrm>
              <a:prstGeom prst="rect">
                <a:avLst/>
              </a:prstGeom>
            </p:spPr>
          </p:pic>
          <p:sp>
            <p:nvSpPr>
              <p:cNvPr id="12" name="Rectangle: Rounded Corners 6">
                <a:extLst>
                  <a:ext uri="{FF2B5EF4-FFF2-40B4-BE49-F238E27FC236}">
                    <a16:creationId xmlns:a16="http://schemas.microsoft.com/office/drawing/2014/main" id="{87D2EF04-61F3-90CF-2DA7-DA70590B34E7}"/>
                  </a:ext>
                </a:extLst>
              </p:cNvPr>
              <p:cNvSpPr/>
              <p:nvPr/>
            </p:nvSpPr>
            <p:spPr>
              <a:xfrm>
                <a:off x="8909764" y="3528041"/>
                <a:ext cx="2009404" cy="48390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7D75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FLIGHTS</a:t>
                </a:r>
              </a:p>
            </p:txBody>
          </p:sp>
          <p:sp>
            <p:nvSpPr>
              <p:cNvPr id="13" name="Rectangle: Rounded Corners 6">
                <a:extLst>
                  <a:ext uri="{FF2B5EF4-FFF2-40B4-BE49-F238E27FC236}">
                    <a16:creationId xmlns:a16="http://schemas.microsoft.com/office/drawing/2014/main" id="{9C297372-4B26-34C1-59F0-7A291E74EBC5}"/>
                  </a:ext>
                </a:extLst>
              </p:cNvPr>
              <p:cNvSpPr/>
              <p:nvPr/>
            </p:nvSpPr>
            <p:spPr>
              <a:xfrm>
                <a:off x="6930875" y="2294945"/>
                <a:ext cx="1992643" cy="1861727"/>
              </a:xfrm>
              <a:prstGeom prst="roundRect">
                <a:avLst/>
              </a:prstGeom>
              <a:solidFill>
                <a:srgbClr val="97BCC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003E51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114.7K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3E51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INTERNATIONAL</a:t>
                </a:r>
                <a:endParaRPr kumimoji="0" lang="en-PH" sz="1200" b="1" i="0" u="none" strike="noStrike" kern="1200" cap="none" spc="0" normalizeH="0" baseline="0" noProof="0">
                  <a:ln>
                    <a:noFill/>
                  </a:ln>
                  <a:solidFill>
                    <a:srgbClr val="003E51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Rectangle: Rounded Corners 6">
                <a:extLst>
                  <a:ext uri="{FF2B5EF4-FFF2-40B4-BE49-F238E27FC236}">
                    <a16:creationId xmlns:a16="http://schemas.microsoft.com/office/drawing/2014/main" id="{EA6B372D-D9C9-A084-33E0-FC7701DC62A1}"/>
                  </a:ext>
                </a:extLst>
              </p:cNvPr>
              <p:cNvSpPr/>
              <p:nvPr/>
            </p:nvSpPr>
            <p:spPr>
              <a:xfrm>
                <a:off x="10919167" y="2294947"/>
                <a:ext cx="1992643" cy="1861727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178.8K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DOMESTIC</a:t>
                </a:r>
                <a:endParaRPr kumimoji="0" lang="en-PH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8" name="Rectangle: Rounded Corners 6">
              <a:extLst>
                <a:ext uri="{FF2B5EF4-FFF2-40B4-BE49-F238E27FC236}">
                  <a16:creationId xmlns:a16="http://schemas.microsoft.com/office/drawing/2014/main" id="{96E48667-34D5-5016-49EA-A4038A9754CD}"/>
                </a:ext>
              </a:extLst>
            </p:cNvPr>
            <p:cNvSpPr/>
            <p:nvPr/>
          </p:nvSpPr>
          <p:spPr>
            <a:xfrm>
              <a:off x="361136" y="1132142"/>
              <a:ext cx="4743455" cy="720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7D75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293.5K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5EF986D-4A7F-EE36-2CF0-75635FDD3652}"/>
              </a:ext>
            </a:extLst>
          </p:cNvPr>
          <p:cNvGrpSpPr/>
          <p:nvPr/>
        </p:nvGrpSpPr>
        <p:grpSpPr>
          <a:xfrm>
            <a:off x="443589" y="3799370"/>
            <a:ext cx="4749035" cy="2381858"/>
            <a:chOff x="355554" y="3799370"/>
            <a:chExt cx="4749035" cy="238185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0BD50D1-1A53-8B15-312D-B3C74B71D9A8}"/>
                </a:ext>
              </a:extLst>
            </p:cNvPr>
            <p:cNvGrpSpPr/>
            <p:nvPr/>
          </p:nvGrpSpPr>
          <p:grpSpPr>
            <a:xfrm>
              <a:off x="355554" y="4371373"/>
              <a:ext cx="4749035" cy="1809855"/>
              <a:chOff x="6154539" y="4304447"/>
              <a:chExt cx="5665459" cy="2030166"/>
            </a:xfrm>
          </p:grpSpPr>
          <p:sp>
            <p:nvSpPr>
              <p:cNvPr id="31" name="Rectangle: Rounded Corners 6">
                <a:extLst>
                  <a:ext uri="{FF2B5EF4-FFF2-40B4-BE49-F238E27FC236}">
                    <a16:creationId xmlns:a16="http://schemas.microsoft.com/office/drawing/2014/main" id="{99FFC5A9-14D7-5901-6FC7-C64B15BE770D}"/>
                  </a:ext>
                </a:extLst>
              </p:cNvPr>
              <p:cNvSpPr/>
              <p:nvPr/>
            </p:nvSpPr>
            <p:spPr>
              <a:xfrm>
                <a:off x="6154539" y="4472937"/>
                <a:ext cx="1889665" cy="1615289"/>
              </a:xfrm>
              <a:prstGeom prst="roundRect">
                <a:avLst/>
              </a:prstGeom>
              <a:solidFill>
                <a:srgbClr val="97BCC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003E51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404.5K</a:t>
                </a: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3E51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3E51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INTERNATIONAL</a:t>
                </a:r>
                <a:endParaRPr kumimoji="0" lang="en-PH" sz="1200" b="1" i="0" u="none" strike="noStrike" kern="1200" cap="none" spc="0" normalizeH="0" baseline="0" noProof="0">
                  <a:ln>
                    <a:noFill/>
                  </a:ln>
                  <a:solidFill>
                    <a:srgbClr val="003E51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Rectangle: Rounded Corners 6">
                <a:extLst>
                  <a:ext uri="{FF2B5EF4-FFF2-40B4-BE49-F238E27FC236}">
                    <a16:creationId xmlns:a16="http://schemas.microsoft.com/office/drawing/2014/main" id="{E1C6F072-A4BB-F94B-ABD5-86BBD66585F7}"/>
                  </a:ext>
                </a:extLst>
              </p:cNvPr>
              <p:cNvSpPr/>
              <p:nvPr/>
            </p:nvSpPr>
            <p:spPr>
              <a:xfrm>
                <a:off x="9930333" y="4472937"/>
                <a:ext cx="1889665" cy="1615289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211.9K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DOMESTIC</a:t>
                </a:r>
                <a:endParaRPr kumimoji="0" lang="en-PH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Rectangle: Rounded Corners 6">
                <a:extLst>
                  <a:ext uri="{FF2B5EF4-FFF2-40B4-BE49-F238E27FC236}">
                    <a16:creationId xmlns:a16="http://schemas.microsoft.com/office/drawing/2014/main" id="{6374B222-FA49-211E-9205-5C18CFCE297A}"/>
                  </a:ext>
                </a:extLst>
              </p:cNvPr>
              <p:cNvSpPr/>
              <p:nvPr/>
            </p:nvSpPr>
            <p:spPr>
              <a:xfrm>
                <a:off x="8050862" y="5693755"/>
                <a:ext cx="1889667" cy="34781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007D75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CARGO</a:t>
                </a:r>
              </a:p>
            </p:txBody>
          </p:sp>
          <p:sp>
            <p:nvSpPr>
              <p:cNvPr id="34" name="Rectangle: Rounded Corners 6">
                <a:extLst>
                  <a:ext uri="{FF2B5EF4-FFF2-40B4-BE49-F238E27FC236}">
                    <a16:creationId xmlns:a16="http://schemas.microsoft.com/office/drawing/2014/main" id="{121983D8-6CD1-9546-3B6E-B0D2853F8374}"/>
                  </a:ext>
                </a:extLst>
              </p:cNvPr>
              <p:cNvSpPr/>
              <p:nvPr/>
            </p:nvSpPr>
            <p:spPr>
              <a:xfrm>
                <a:off x="6154539" y="5930791"/>
                <a:ext cx="5665459" cy="403822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7D75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+mn-cs"/>
                  </a:rPr>
                  <a:t>IN METRIC TONNES</a:t>
                </a:r>
              </a:p>
            </p:txBody>
          </p:sp>
          <p:pic>
            <p:nvPicPr>
              <p:cNvPr id="35" name="Graphic 34" descr="Box with solid fill">
                <a:extLst>
                  <a:ext uri="{FF2B5EF4-FFF2-40B4-BE49-F238E27FC236}">
                    <a16:creationId xmlns:a16="http://schemas.microsoft.com/office/drawing/2014/main" id="{4CB14474-939B-5973-057E-E7E1A49FD1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8212295" y="4304447"/>
                <a:ext cx="1543288" cy="1451125"/>
              </a:xfrm>
              <a:prstGeom prst="rect">
                <a:avLst/>
              </a:prstGeom>
            </p:spPr>
          </p:pic>
        </p:grpSp>
        <p:sp>
          <p:nvSpPr>
            <p:cNvPr id="39" name="Rectangle: Rounded Corners 6">
              <a:extLst>
                <a:ext uri="{FF2B5EF4-FFF2-40B4-BE49-F238E27FC236}">
                  <a16:creationId xmlns:a16="http://schemas.microsoft.com/office/drawing/2014/main" id="{A164B2BA-1506-E10B-4CEC-4058406A5B62}"/>
                </a:ext>
              </a:extLst>
            </p:cNvPr>
            <p:cNvSpPr/>
            <p:nvPr/>
          </p:nvSpPr>
          <p:spPr>
            <a:xfrm>
              <a:off x="355554" y="3799370"/>
              <a:ext cx="4743455" cy="720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7D75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616.4K</a:t>
              </a:r>
            </a:p>
          </p:txBody>
        </p:sp>
      </p:grpSp>
      <p:sp>
        <p:nvSpPr>
          <p:cNvPr id="23" name="Rectangle: Rounded Corners 6">
            <a:extLst>
              <a:ext uri="{FF2B5EF4-FFF2-40B4-BE49-F238E27FC236}">
                <a16:creationId xmlns:a16="http://schemas.microsoft.com/office/drawing/2014/main" id="{6F0DAE8F-F05F-D9E8-EFCB-665410745B94}"/>
              </a:ext>
            </a:extLst>
          </p:cNvPr>
          <p:cNvSpPr/>
          <p:nvPr/>
        </p:nvSpPr>
        <p:spPr>
          <a:xfrm>
            <a:off x="5839565" y="1402076"/>
            <a:ext cx="2665159" cy="2393160"/>
          </a:xfrm>
          <a:prstGeom prst="roundRect">
            <a:avLst>
              <a:gd name="adj" fmla="val 1097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NAIA DESIGN CAPACITY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35 M</a:t>
            </a:r>
            <a:endParaRPr kumimoji="0" lang="en-PH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CBA179-7428-3983-D1AA-31D94BB0ACF9}"/>
              </a:ext>
            </a:extLst>
          </p:cNvPr>
          <p:cNvSpPr txBox="1"/>
          <p:nvPr/>
        </p:nvSpPr>
        <p:spPr>
          <a:xfrm>
            <a:off x="8504724" y="3481550"/>
            <a:ext cx="30776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15.12 M more than the design capacity</a:t>
            </a:r>
          </a:p>
        </p:txBody>
      </p:sp>
      <p:pic>
        <p:nvPicPr>
          <p:cNvPr id="26" name="Graphic 25" descr="Users with solid fill">
            <a:extLst>
              <a:ext uri="{FF2B5EF4-FFF2-40B4-BE49-F238E27FC236}">
                <a16:creationId xmlns:a16="http://schemas.microsoft.com/office/drawing/2014/main" id="{CF92FC5E-F812-AE23-298D-6AE58DFD5B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9474767" y="1082867"/>
            <a:ext cx="1130772" cy="113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1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21592-6876-67A7-36B4-789F5606D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E69170D-A538-B1CE-54D6-339037574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4575"/>
            <a:ext cx="12192000" cy="514475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49BB6F-8242-DC8F-3078-F10A1CCFF92C}"/>
              </a:ext>
            </a:extLst>
          </p:cNvPr>
          <p:cNvCxnSpPr/>
          <p:nvPr/>
        </p:nvCxnSpPr>
        <p:spPr>
          <a:xfrm>
            <a:off x="609600" y="1092200"/>
            <a:ext cx="11074400" cy="21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2C7C7FC-85A0-0A01-F6C3-C854C729BB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-43544"/>
            <a:ext cx="1282365" cy="9354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424BD2-B465-6C71-04BD-CB1F3D2DFD7A}"/>
              </a:ext>
            </a:extLst>
          </p:cNvPr>
          <p:cNvSpPr txBox="1"/>
          <p:nvPr/>
        </p:nvSpPr>
        <p:spPr>
          <a:xfrm>
            <a:off x="1271480" y="418671"/>
            <a:ext cx="1072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2041"/>
                </a:solidFill>
                <a:effectLst/>
                <a:uLnTx/>
                <a:uFillTx/>
                <a:latin typeface="Helvetica" panose="020B0500000000000000" pitchFamily="34" charset="0"/>
                <a:ea typeface="+mn-ea"/>
                <a:cs typeface="+mn-cs"/>
              </a:rPr>
              <a:t>NAIA PASSENGER VOLUME 2019 - 2025 (Projected)</a:t>
            </a:r>
            <a:endParaRPr kumimoji="0" lang="en-PH" sz="3200" b="1" i="0" u="none" strike="noStrike" kern="1200" cap="none" spc="0" normalizeH="0" baseline="0" noProof="0" dirty="0">
              <a:ln>
                <a:noFill/>
              </a:ln>
              <a:solidFill>
                <a:srgbClr val="082041"/>
              </a:solidFill>
              <a:effectLst/>
              <a:uLnTx/>
              <a:uFillTx/>
              <a:latin typeface="Helvetica" panose="020B0500000000000000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6A3145-271E-7E9C-9D1B-8760CCDDB754}"/>
              </a:ext>
            </a:extLst>
          </p:cNvPr>
          <p:cNvSpPr txBox="1"/>
          <p:nvPr/>
        </p:nvSpPr>
        <p:spPr>
          <a:xfrm>
            <a:off x="3509010" y="3296088"/>
            <a:ext cx="2760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 million Design Capacity </a:t>
            </a:r>
          </a:p>
        </p:txBody>
      </p:sp>
    </p:spTree>
    <p:extLst>
      <p:ext uri="{BB962C8B-B14F-4D97-AF65-F5344CB8AC3E}">
        <p14:creationId xmlns:p14="http://schemas.microsoft.com/office/powerpoint/2010/main" val="1597508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CF174-7B7B-E7D9-D672-868AC3C44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B0CF3976-2DD3-79D5-10C2-882D1A1557A3}"/>
              </a:ext>
            </a:extLst>
          </p:cNvPr>
          <p:cNvSpPr/>
          <p:nvPr/>
        </p:nvSpPr>
        <p:spPr>
          <a:xfrm>
            <a:off x="0" y="6187440"/>
            <a:ext cx="9674941" cy="685801"/>
          </a:xfrm>
          <a:prstGeom prst="triangle">
            <a:avLst>
              <a:gd name="adj" fmla="val 0"/>
            </a:avLst>
          </a:prstGeom>
          <a:solidFill>
            <a:srgbClr val="1943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44989BFF-8046-5EAA-D24A-531C652F0DE2}"/>
              </a:ext>
            </a:extLst>
          </p:cNvPr>
          <p:cNvSpPr/>
          <p:nvPr/>
        </p:nvSpPr>
        <p:spPr>
          <a:xfrm>
            <a:off x="2517059" y="6026179"/>
            <a:ext cx="9674941" cy="847062"/>
          </a:xfrm>
          <a:prstGeom prst="triangle">
            <a:avLst>
              <a:gd name="adj" fmla="val 100000"/>
            </a:avLst>
          </a:prstGeom>
          <a:solidFill>
            <a:srgbClr val="1D81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679B53-E2F9-BB12-7B20-B25464B3E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64" y="178946"/>
            <a:ext cx="1056639" cy="45569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615628-FCA8-00A2-18A1-ACB70FF6888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5581913" y="6278260"/>
            <a:ext cx="227803" cy="3429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736FDD-04AC-B555-463E-17B8B7297130}"/>
              </a:ext>
            </a:extLst>
          </p:cNvPr>
          <p:cNvSpPr txBox="1"/>
          <p:nvPr/>
        </p:nvSpPr>
        <p:spPr>
          <a:xfrm>
            <a:off x="596767" y="751638"/>
            <a:ext cx="1129043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Setting the Context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NAIA: operating beyond design capacity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Challenge: modernize while serving as the Philippines’ main gateway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Enabled by a PPP framework: NAIA is now under NNIC, a private 	consortium led by San Miguel Corporation &amp; Incheon Intl. Airport Corp.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243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71D44-BCDB-1E9A-F5F2-D71A26489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 OBJECTIVES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39F6F19-C6C6-9211-BAAB-C57C5EAC7B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54895"/>
              </p:ext>
            </p:extLst>
          </p:nvPr>
        </p:nvGraphicFramePr>
        <p:xfrm>
          <a:off x="610756" y="3696013"/>
          <a:ext cx="10970488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485244">
                  <a:extLst>
                    <a:ext uri="{9D8B030D-6E8A-4147-A177-3AD203B41FA5}">
                      <a16:colId xmlns:a16="http://schemas.microsoft.com/office/drawing/2014/main" val="3610548675"/>
                    </a:ext>
                  </a:extLst>
                </a:gridCol>
                <a:gridCol w="5485244">
                  <a:extLst>
                    <a:ext uri="{9D8B030D-6E8A-4147-A177-3AD203B41FA5}">
                      <a16:colId xmlns:a16="http://schemas.microsoft.com/office/drawing/2014/main" val="400342881"/>
                    </a:ext>
                  </a:extLst>
                </a:gridCol>
              </a:tblGrid>
              <a:tr h="266204">
                <a:tc gridSpan="2">
                  <a:txBody>
                    <a:bodyPr/>
                    <a:lstStyle/>
                    <a:p>
                      <a:r>
                        <a:rPr lang="en-PH" sz="2400" b="1">
                          <a:solidFill>
                            <a:schemeClr val="bg1"/>
                          </a:solidFill>
                        </a:rPr>
                        <a:t>Objectives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812473"/>
                  </a:ext>
                </a:extLst>
              </a:tr>
              <a:tr h="669968">
                <a:tc>
                  <a:txBody>
                    <a:bodyPr/>
                    <a:lstStyle/>
                    <a:p>
                      <a:pPr algn="ctr"/>
                      <a:r>
                        <a:rPr lang="en-PH" sz="2800" dirty="0">
                          <a:solidFill>
                            <a:srgbClr val="FF0000"/>
                          </a:solidFill>
                        </a:rPr>
                        <a:t>Expand terminal capacity to</a:t>
                      </a:r>
                    </a:p>
                    <a:p>
                      <a:pPr algn="ctr"/>
                      <a:r>
                        <a:rPr lang="en-PH" sz="2400" b="1" dirty="0"/>
                        <a:t>62 Million Passengers Per Annum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1" u="none" dirty="0">
                          <a:solidFill>
                            <a:schemeClr val="tx1"/>
                          </a:solidFill>
                        </a:rPr>
                        <a:t>(from 35 MPAX design capacity)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dirty="0"/>
                        <a:t>Increase runway capacity to</a:t>
                      </a:r>
                    </a:p>
                    <a:p>
                      <a:pPr algn="ctr"/>
                      <a:r>
                        <a:rPr lang="en-PH" sz="2400" b="1" dirty="0"/>
                        <a:t>48 Air Traffic Movements (ATM) Peak Hourly Rate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1" u="none" dirty="0">
                          <a:solidFill>
                            <a:schemeClr val="tx1"/>
                          </a:solidFill>
                        </a:rPr>
                        <a:t>(from 40 ATM)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50277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9121475-F1E6-A74A-3CA1-19F0B8059D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4060487"/>
              </p:ext>
            </p:extLst>
          </p:nvPr>
        </p:nvGraphicFramePr>
        <p:xfrm>
          <a:off x="610756" y="1405250"/>
          <a:ext cx="10970487" cy="202375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656829">
                  <a:extLst>
                    <a:ext uri="{9D8B030D-6E8A-4147-A177-3AD203B41FA5}">
                      <a16:colId xmlns:a16="http://schemas.microsoft.com/office/drawing/2014/main" val="3610548675"/>
                    </a:ext>
                  </a:extLst>
                </a:gridCol>
                <a:gridCol w="3656829">
                  <a:extLst>
                    <a:ext uri="{9D8B030D-6E8A-4147-A177-3AD203B41FA5}">
                      <a16:colId xmlns:a16="http://schemas.microsoft.com/office/drawing/2014/main" val="400342881"/>
                    </a:ext>
                  </a:extLst>
                </a:gridCol>
                <a:gridCol w="3656829">
                  <a:extLst>
                    <a:ext uri="{9D8B030D-6E8A-4147-A177-3AD203B41FA5}">
                      <a16:colId xmlns:a16="http://schemas.microsoft.com/office/drawing/2014/main" val="954655099"/>
                    </a:ext>
                  </a:extLst>
                </a:gridCol>
              </a:tblGrid>
              <a:tr h="499750"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</a:rPr>
                        <a:t>NAIA PPP BOT: </a:t>
                      </a:r>
                      <a:r>
                        <a:rPr lang="en-GB" sz="24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Rehabilitate-Operate-Expand-Transfer 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PH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812473"/>
                  </a:ext>
                </a:extLst>
              </a:tr>
              <a:tr h="1381660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sng" dirty="0">
                          <a:solidFill>
                            <a:schemeClr val="tx1"/>
                          </a:solidFill>
                        </a:rPr>
                        <a:t>Concession Period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25 years</a:t>
                      </a:r>
                      <a:r>
                        <a:rPr lang="en-US" sz="2800" dirty="0"/>
                        <a:t>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(15-yr base with 10-yr possible extension, subject to KPI review in 8 years)</a:t>
                      </a:r>
                      <a:endParaRPr lang="en-PH" sz="1600" i="1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sng">
                          <a:solidFill>
                            <a:schemeClr val="tx1"/>
                          </a:solidFill>
                        </a:rPr>
                        <a:t>Concession Agreement </a:t>
                      </a:r>
                    </a:p>
                    <a:p>
                      <a:pPr algn="ctr"/>
                      <a:r>
                        <a:rPr lang="en-US" sz="1800" b="0" i="0" u="sng">
                          <a:solidFill>
                            <a:schemeClr val="tx1"/>
                          </a:solidFill>
                        </a:rPr>
                        <a:t>Signing Date</a:t>
                      </a:r>
                    </a:p>
                    <a:p>
                      <a:pPr algn="ctr"/>
                      <a:r>
                        <a:rPr lang="en-US" sz="2800" b="1" i="0" u="none">
                          <a:solidFill>
                            <a:schemeClr val="tx1"/>
                          </a:solidFill>
                        </a:rPr>
                        <a:t>March 18, 2024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sng" dirty="0">
                          <a:solidFill>
                            <a:schemeClr val="tx1"/>
                          </a:solidFill>
                        </a:rPr>
                        <a:t>O&amp;M Start Date</a:t>
                      </a:r>
                    </a:p>
                    <a:p>
                      <a:pPr algn="ctr"/>
                      <a:r>
                        <a:rPr lang="en-US" sz="2800" b="1" i="0" u="none" dirty="0">
                          <a:solidFill>
                            <a:schemeClr val="tx1"/>
                          </a:solidFill>
                        </a:rPr>
                        <a:t>September 14, 2024</a:t>
                      </a:r>
                    </a:p>
                    <a:p>
                      <a:pPr algn="ctr"/>
                      <a:r>
                        <a:rPr lang="en-US" sz="1600" b="0" i="1" u="none" dirty="0">
                          <a:solidFill>
                            <a:schemeClr val="tx1"/>
                          </a:solidFill>
                        </a:rPr>
                        <a:t>(180 days from signing of CA)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5027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1006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77059" y="6518663"/>
            <a:ext cx="956050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86039">
              <a:lnSpc>
                <a:spcPts val="1147"/>
              </a:lnSpc>
              <a:tabLst>
                <a:tab pos="758982" algn="l"/>
              </a:tabLst>
            </a:pPr>
            <a:r>
              <a:rPr sz="993" kern="0" spc="-6" dirty="0">
                <a:solidFill>
                  <a:sysClr val="windowText" lastClr="000000"/>
                </a:solidFill>
                <a:latin typeface="Calibri"/>
                <a:cs typeface="Calibri"/>
              </a:rPr>
              <a:t>10/16/2024</a:t>
            </a:r>
            <a:r>
              <a:rPr sz="993" kern="0" dirty="0">
                <a:solidFill>
                  <a:sysClr val="windowText" lastClr="000000"/>
                </a:solidFill>
                <a:latin typeface="Calibri"/>
                <a:cs typeface="Calibri"/>
              </a:rPr>
              <a:t>	</a:t>
            </a:r>
            <a:r>
              <a:rPr sz="993" kern="0" spc="-189" dirty="0">
                <a:solidFill>
                  <a:sysClr val="windowText" lastClr="000000"/>
                </a:solidFill>
                <a:latin typeface="Calibri"/>
                <a:cs typeface="Calibri"/>
              </a:rPr>
              <a:t>|</a:t>
            </a:r>
            <a:r>
              <a:rPr sz="993" kern="0" spc="-1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993" kern="0" spc="-16" dirty="0">
                <a:solidFill>
                  <a:sysClr val="windowText" lastClr="000000"/>
                </a:solidFill>
                <a:latin typeface="Calibri"/>
                <a:cs typeface="Calibri"/>
              </a:rPr>
              <a:t>19</a:t>
            </a:r>
            <a:endParaRPr sz="993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3" y="41"/>
            <a:ext cx="12191774" cy="6855965"/>
            <a:chOff x="0" y="61"/>
            <a:chExt cx="15087600" cy="106965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1"/>
              <a:ext cx="15087599" cy="1069492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57300" y="390474"/>
              <a:ext cx="619125" cy="552450"/>
            </a:xfrm>
            <a:custGeom>
              <a:avLst/>
              <a:gdLst/>
              <a:ahLst/>
              <a:cxnLst/>
              <a:rect l="l" t="t" r="r" b="b"/>
              <a:pathLst>
                <a:path w="619125" h="552450">
                  <a:moveTo>
                    <a:pt x="619125" y="0"/>
                  </a:moveTo>
                  <a:lnTo>
                    <a:pt x="0" y="0"/>
                  </a:lnTo>
                  <a:lnTo>
                    <a:pt x="0" y="552373"/>
                  </a:lnTo>
                  <a:lnTo>
                    <a:pt x="619125" y="552373"/>
                  </a:lnTo>
                  <a:lnTo>
                    <a:pt x="619125" y="0"/>
                  </a:lnTo>
                  <a:close/>
                </a:path>
              </a:pathLst>
            </a:custGeom>
            <a:solidFill>
              <a:srgbClr val="B6D0D6"/>
            </a:solidFill>
          </p:spPr>
          <p:txBody>
            <a:bodyPr wrap="square" lIns="0" tIns="0" rIns="0" bIns="0" rtlCol="0"/>
            <a:lstStyle/>
            <a:p>
              <a:pPr defTabSz="586039"/>
              <a:endParaRPr sz="115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800099" y="942784"/>
              <a:ext cx="1076325" cy="400050"/>
            </a:xfrm>
            <a:custGeom>
              <a:avLst/>
              <a:gdLst/>
              <a:ahLst/>
              <a:cxnLst/>
              <a:rect l="l" t="t" r="r" b="b"/>
              <a:pathLst>
                <a:path w="1076325" h="400050">
                  <a:moveTo>
                    <a:pt x="1076325" y="0"/>
                  </a:moveTo>
                  <a:lnTo>
                    <a:pt x="0" y="0"/>
                  </a:lnTo>
                  <a:lnTo>
                    <a:pt x="0" y="399986"/>
                  </a:lnTo>
                  <a:lnTo>
                    <a:pt x="1076325" y="399986"/>
                  </a:lnTo>
                  <a:lnTo>
                    <a:pt x="1076325" y="0"/>
                  </a:lnTo>
                  <a:close/>
                </a:path>
              </a:pathLst>
            </a:custGeom>
            <a:solidFill>
              <a:srgbClr val="EAF6F8"/>
            </a:solidFill>
          </p:spPr>
          <p:txBody>
            <a:bodyPr wrap="square" lIns="0" tIns="0" rIns="0" bIns="0" rtlCol="0"/>
            <a:lstStyle/>
            <a:p>
              <a:pPr defTabSz="586039"/>
              <a:endParaRPr sz="115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8072246"/>
              <a:ext cx="4121150" cy="2624455"/>
            </a:xfrm>
            <a:custGeom>
              <a:avLst/>
              <a:gdLst/>
              <a:ahLst/>
              <a:cxnLst/>
              <a:rect l="l" t="t" r="r" b="b"/>
              <a:pathLst>
                <a:path w="4121150" h="2624454">
                  <a:moveTo>
                    <a:pt x="1497710" y="0"/>
                  </a:moveTo>
                  <a:lnTo>
                    <a:pt x="0" y="1496542"/>
                  </a:lnTo>
                  <a:lnTo>
                    <a:pt x="0" y="2624327"/>
                  </a:lnTo>
                  <a:lnTo>
                    <a:pt x="4120641" y="2624327"/>
                  </a:lnTo>
                  <a:lnTo>
                    <a:pt x="1497710" y="0"/>
                  </a:lnTo>
                  <a:close/>
                </a:path>
              </a:pathLst>
            </a:custGeom>
            <a:solidFill>
              <a:srgbClr val="B6D0D6"/>
            </a:solidFill>
          </p:spPr>
          <p:txBody>
            <a:bodyPr wrap="square" lIns="0" tIns="0" rIns="0" bIns="0" rtlCol="0"/>
            <a:lstStyle/>
            <a:p>
              <a:pPr defTabSz="586039"/>
              <a:endParaRPr sz="115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57175" y="400050"/>
              <a:ext cx="1619250" cy="942975"/>
            </a:xfrm>
            <a:custGeom>
              <a:avLst/>
              <a:gdLst/>
              <a:ahLst/>
              <a:cxnLst/>
              <a:rect l="l" t="t" r="r" b="b"/>
              <a:pathLst>
                <a:path w="1619250" h="942975">
                  <a:moveTo>
                    <a:pt x="1619250" y="0"/>
                  </a:moveTo>
                  <a:lnTo>
                    <a:pt x="0" y="0"/>
                  </a:lnTo>
                  <a:lnTo>
                    <a:pt x="0" y="942721"/>
                  </a:lnTo>
                  <a:lnTo>
                    <a:pt x="546074" y="942721"/>
                  </a:lnTo>
                  <a:lnTo>
                    <a:pt x="1619250" y="0"/>
                  </a:lnTo>
                  <a:close/>
                </a:path>
              </a:pathLst>
            </a:custGeom>
            <a:solidFill>
              <a:srgbClr val="133C46"/>
            </a:solidFill>
          </p:spPr>
          <p:txBody>
            <a:bodyPr wrap="square" lIns="0" tIns="0" rIns="0" bIns="0" rtlCol="0"/>
            <a:lstStyle/>
            <a:p>
              <a:pPr defTabSz="586039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874" y="9695013"/>
              <a:ext cx="1247775" cy="91425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2944475" y="10114064"/>
              <a:ext cx="1924050" cy="361950"/>
            </a:xfrm>
            <a:custGeom>
              <a:avLst/>
              <a:gdLst/>
              <a:ahLst/>
              <a:cxnLst/>
              <a:rect l="l" t="t" r="r" b="b"/>
              <a:pathLst>
                <a:path w="1924050" h="361950">
                  <a:moveTo>
                    <a:pt x="1924050" y="0"/>
                  </a:moveTo>
                  <a:lnTo>
                    <a:pt x="1266825" y="0"/>
                  </a:lnTo>
                  <a:lnTo>
                    <a:pt x="0" y="0"/>
                  </a:lnTo>
                  <a:lnTo>
                    <a:pt x="0" y="361886"/>
                  </a:lnTo>
                  <a:lnTo>
                    <a:pt x="1266825" y="361886"/>
                  </a:lnTo>
                  <a:lnTo>
                    <a:pt x="1924050" y="361886"/>
                  </a:lnTo>
                  <a:lnTo>
                    <a:pt x="1924050" y="0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pPr defTabSz="586039"/>
              <a:endParaRPr sz="1154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01224" y="952266"/>
            <a:ext cx="9432294" cy="5884366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516388" y="256382"/>
            <a:ext cx="9274392" cy="346249"/>
          </a:xfrm>
          <a:prstGeom prst="rect">
            <a:avLst/>
          </a:prstGeom>
          <a:solidFill>
            <a:srgbClr val="B6D0D6"/>
          </a:solidFill>
        </p:spPr>
        <p:txBody>
          <a:bodyPr vert="horz" wrap="square" lIns="0" tIns="0" rIns="0" bIns="0" rtlCol="0">
            <a:spAutoFit/>
          </a:bodyPr>
          <a:lstStyle/>
          <a:p>
            <a:pPr marL="58196">
              <a:lnSpc>
                <a:spcPts val="2740"/>
              </a:lnSpc>
            </a:pPr>
            <a:r>
              <a:rPr sz="2820" spc="356" dirty="0">
                <a:solidFill>
                  <a:srgbClr val="173D45"/>
                </a:solidFill>
              </a:rPr>
              <a:t>Within</a:t>
            </a:r>
            <a:r>
              <a:rPr sz="2820" spc="26" dirty="0">
                <a:solidFill>
                  <a:srgbClr val="173D45"/>
                </a:solidFill>
              </a:rPr>
              <a:t> </a:t>
            </a:r>
            <a:r>
              <a:rPr sz="2820" spc="144" dirty="0">
                <a:solidFill>
                  <a:srgbClr val="173D45"/>
                </a:solidFill>
              </a:rPr>
              <a:t>4-</a:t>
            </a:r>
            <a:r>
              <a:rPr sz="2820" spc="141" dirty="0">
                <a:solidFill>
                  <a:srgbClr val="173D45"/>
                </a:solidFill>
              </a:rPr>
              <a:t>5</a:t>
            </a:r>
            <a:r>
              <a:rPr sz="2820" spc="45" dirty="0">
                <a:solidFill>
                  <a:srgbClr val="173D45"/>
                </a:solidFill>
              </a:rPr>
              <a:t> </a:t>
            </a:r>
            <a:r>
              <a:rPr sz="2820" spc="141" dirty="0">
                <a:solidFill>
                  <a:srgbClr val="173D45"/>
                </a:solidFill>
              </a:rPr>
              <a:t>Years</a:t>
            </a:r>
            <a:endParaRPr sz="2820" dirty="0"/>
          </a:p>
        </p:txBody>
      </p:sp>
      <p:grpSp>
        <p:nvGrpSpPr>
          <p:cNvPr id="13" name="object 13"/>
          <p:cNvGrpSpPr/>
          <p:nvPr/>
        </p:nvGrpSpPr>
        <p:grpSpPr>
          <a:xfrm>
            <a:off x="1516387" y="604271"/>
            <a:ext cx="9274395" cy="5396094"/>
            <a:chOff x="398752" y="942771"/>
            <a:chExt cx="14469773" cy="8418906"/>
          </a:xfrm>
        </p:grpSpPr>
        <p:sp>
          <p:nvSpPr>
            <p:cNvPr id="14" name="object 14"/>
            <p:cNvSpPr/>
            <p:nvPr/>
          </p:nvSpPr>
          <p:spPr>
            <a:xfrm>
              <a:off x="398752" y="942771"/>
              <a:ext cx="14469773" cy="313337"/>
            </a:xfrm>
            <a:custGeom>
              <a:avLst/>
              <a:gdLst/>
              <a:ahLst/>
              <a:cxnLst/>
              <a:rect l="l" t="t" r="r" b="b"/>
              <a:pathLst>
                <a:path w="12992100" h="371475">
                  <a:moveTo>
                    <a:pt x="12992100" y="0"/>
                  </a:moveTo>
                  <a:lnTo>
                    <a:pt x="0" y="0"/>
                  </a:lnTo>
                  <a:lnTo>
                    <a:pt x="0" y="371424"/>
                  </a:lnTo>
                  <a:lnTo>
                    <a:pt x="12992100" y="371424"/>
                  </a:lnTo>
                  <a:lnTo>
                    <a:pt x="12992100" y="0"/>
                  </a:lnTo>
                  <a:close/>
                </a:path>
              </a:pathLst>
            </a:custGeom>
            <a:solidFill>
              <a:srgbClr val="EAF6F8"/>
            </a:solidFill>
          </p:spPr>
          <p:txBody>
            <a:bodyPr wrap="square" lIns="0" tIns="0" rIns="0" bIns="0" rtlCol="0"/>
            <a:lstStyle/>
            <a:p>
              <a:pPr defTabSz="586039"/>
              <a:endParaRPr sz="1154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9100" y="3704716"/>
              <a:ext cx="1666875" cy="163804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8625" y="5647436"/>
              <a:ext cx="1676400" cy="164757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8625" y="1695195"/>
              <a:ext cx="1676400" cy="163804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20025" y="1666620"/>
              <a:ext cx="1685925" cy="164757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8625" y="7704582"/>
              <a:ext cx="1676400" cy="165709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848600" y="3514216"/>
              <a:ext cx="1695450" cy="1618995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2713645" y="1318079"/>
            <a:ext cx="2842916" cy="547848"/>
          </a:xfrm>
          <a:prstGeom prst="rect">
            <a:avLst/>
          </a:prstGeom>
        </p:spPr>
        <p:txBody>
          <a:bodyPr vert="horz" wrap="square" lIns="0" tIns="4070" rIns="0" bIns="0" rtlCol="0">
            <a:spAutoFit/>
          </a:bodyPr>
          <a:lstStyle/>
          <a:p>
            <a:pPr marL="8139" marR="3256" defTabSz="586039">
              <a:lnSpc>
                <a:spcPct val="102299"/>
              </a:lnSpc>
              <a:spcBef>
                <a:spcPts val="32"/>
              </a:spcBef>
            </a:pPr>
            <a:r>
              <a:rPr sz="1762" kern="0" spc="73" dirty="0">
                <a:solidFill>
                  <a:sysClr val="windowText" lastClr="000000"/>
                </a:solidFill>
                <a:latin typeface="Calibri"/>
                <a:cs typeface="Calibri"/>
              </a:rPr>
              <a:t>Increase</a:t>
            </a:r>
            <a:r>
              <a:rPr sz="1762" kern="0" spc="13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spc="45" dirty="0">
                <a:solidFill>
                  <a:sysClr val="windowText" lastClr="000000"/>
                </a:solidFill>
                <a:latin typeface="Calibri"/>
                <a:cs typeface="Calibri"/>
              </a:rPr>
              <a:t>terminal</a:t>
            </a:r>
            <a:r>
              <a:rPr sz="1762" kern="0" spc="-38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spc="77" dirty="0">
                <a:solidFill>
                  <a:sysClr val="windowText" lastClr="000000"/>
                </a:solidFill>
                <a:latin typeface="Calibri"/>
                <a:cs typeface="Calibri"/>
              </a:rPr>
              <a:t>capacity </a:t>
            </a:r>
            <a:r>
              <a:rPr sz="1762" kern="0" dirty="0">
                <a:solidFill>
                  <a:sysClr val="windowText" lastClr="000000"/>
                </a:solidFill>
                <a:latin typeface="Calibri"/>
                <a:cs typeface="Calibri"/>
              </a:rPr>
              <a:t>from</a:t>
            </a:r>
            <a:r>
              <a:rPr sz="1762" kern="0" spc="-1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spc="64" dirty="0">
                <a:solidFill>
                  <a:sysClr val="windowText" lastClr="000000"/>
                </a:solidFill>
                <a:latin typeface="Calibri"/>
                <a:cs typeface="Calibri"/>
              </a:rPr>
              <a:t>35m</a:t>
            </a:r>
            <a:r>
              <a:rPr sz="1762" kern="0" spc="4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dirty="0">
                <a:solidFill>
                  <a:sysClr val="windowText" lastClr="000000"/>
                </a:solidFill>
                <a:latin typeface="Calibri"/>
                <a:cs typeface="Calibri"/>
              </a:rPr>
              <a:t>to</a:t>
            </a:r>
            <a:r>
              <a:rPr sz="1762" kern="0" spc="3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spc="64" dirty="0">
                <a:solidFill>
                  <a:sysClr val="windowText" lastClr="000000"/>
                </a:solidFill>
                <a:latin typeface="Calibri"/>
                <a:cs typeface="Calibri"/>
              </a:rPr>
              <a:t>62m</a:t>
            </a:r>
            <a:r>
              <a:rPr sz="1762" kern="0" spc="-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spc="38" dirty="0">
                <a:solidFill>
                  <a:sysClr val="windowText" lastClr="000000"/>
                </a:solidFill>
                <a:latin typeface="Calibri"/>
                <a:cs typeface="Calibri"/>
              </a:rPr>
              <a:t>pax/annum</a:t>
            </a:r>
            <a:endParaRPr sz="1762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811245" y="2757488"/>
            <a:ext cx="3015485" cy="281439"/>
          </a:xfrm>
          <a:prstGeom prst="rect">
            <a:avLst/>
          </a:prstGeom>
        </p:spPr>
        <p:txBody>
          <a:bodyPr vert="horz" wrap="square" lIns="0" tIns="10175" rIns="0" bIns="0" rtlCol="0">
            <a:spAutoFit/>
          </a:bodyPr>
          <a:lstStyle/>
          <a:p>
            <a:pPr marL="8139" defTabSz="586039">
              <a:spcBef>
                <a:spcPts val="80"/>
              </a:spcBef>
            </a:pPr>
            <a:r>
              <a:rPr sz="1762" kern="0" spc="70" dirty="0">
                <a:solidFill>
                  <a:sysClr val="windowText" lastClr="000000"/>
                </a:solidFill>
                <a:latin typeface="Calibri"/>
                <a:cs typeface="Calibri"/>
              </a:rPr>
              <a:t>New</a:t>
            </a:r>
            <a:r>
              <a:rPr sz="1762" kern="0" spc="-51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spc="29" dirty="0">
                <a:solidFill>
                  <a:sysClr val="windowText" lastClr="000000"/>
                </a:solidFill>
                <a:latin typeface="Calibri"/>
                <a:cs typeface="Calibri"/>
              </a:rPr>
              <a:t>Terminal</a:t>
            </a:r>
            <a:r>
              <a:rPr sz="1762" kern="0" spc="-3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spc="67" dirty="0">
                <a:solidFill>
                  <a:sysClr val="windowText" lastClr="000000"/>
                </a:solidFill>
                <a:latin typeface="Calibri"/>
                <a:cs typeface="Calibri"/>
              </a:rPr>
              <a:t>connecting</a:t>
            </a:r>
            <a:r>
              <a:rPr sz="1762" kern="0" spc="-1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dirty="0">
                <a:solidFill>
                  <a:sysClr val="windowText" lastClr="000000"/>
                </a:solidFill>
                <a:latin typeface="Calibri"/>
                <a:cs typeface="Calibri"/>
              </a:rPr>
              <a:t>to</a:t>
            </a:r>
            <a:r>
              <a:rPr sz="1762" kern="0" spc="1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spc="-16" dirty="0">
                <a:solidFill>
                  <a:sysClr val="windowText" lastClr="000000"/>
                </a:solidFill>
                <a:latin typeface="Calibri"/>
                <a:cs typeface="Calibri"/>
              </a:rPr>
              <a:t>T2</a:t>
            </a:r>
            <a:endParaRPr sz="1762" kern="0" dirty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811244" y="3859164"/>
            <a:ext cx="2549874" cy="547437"/>
          </a:xfrm>
          <a:prstGeom prst="rect">
            <a:avLst/>
          </a:prstGeom>
        </p:spPr>
        <p:txBody>
          <a:bodyPr vert="horz" wrap="square" lIns="0" tIns="3663" rIns="0" bIns="0" rtlCol="0">
            <a:spAutoFit/>
          </a:bodyPr>
          <a:lstStyle/>
          <a:p>
            <a:pPr marL="8139" marR="3256" defTabSz="586039">
              <a:lnSpc>
                <a:spcPct val="102400"/>
              </a:lnSpc>
              <a:spcBef>
                <a:spcPts val="29"/>
              </a:spcBef>
            </a:pPr>
            <a:r>
              <a:rPr sz="1762" kern="0" spc="77" dirty="0">
                <a:solidFill>
                  <a:sysClr val="windowText" lastClr="000000"/>
                </a:solidFill>
                <a:latin typeface="Calibri"/>
                <a:cs typeface="Calibri"/>
              </a:rPr>
              <a:t>Connection</a:t>
            </a:r>
            <a:r>
              <a:rPr sz="1762" kern="0" spc="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dirty="0">
                <a:solidFill>
                  <a:sysClr val="windowText" lastClr="000000"/>
                </a:solidFill>
                <a:latin typeface="Calibri"/>
                <a:cs typeface="Calibri"/>
              </a:rPr>
              <a:t>of</a:t>
            </a:r>
            <a:r>
              <a:rPr sz="1762" kern="0" spc="-1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dirty="0">
                <a:solidFill>
                  <a:sysClr val="windowText" lastClr="000000"/>
                </a:solidFill>
                <a:latin typeface="Calibri"/>
                <a:cs typeface="Calibri"/>
              </a:rPr>
              <a:t>T3</a:t>
            </a:r>
            <a:r>
              <a:rPr sz="1762" kern="0" spc="1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dirty="0">
                <a:solidFill>
                  <a:sysClr val="windowText" lastClr="000000"/>
                </a:solidFill>
                <a:latin typeface="Calibri"/>
                <a:cs typeface="Calibri"/>
              </a:rPr>
              <a:t>to</a:t>
            </a:r>
            <a:r>
              <a:rPr sz="1762" kern="0" spc="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spc="-6" dirty="0">
                <a:solidFill>
                  <a:sysClr val="windowText" lastClr="000000"/>
                </a:solidFill>
                <a:latin typeface="Calibri"/>
                <a:cs typeface="Calibri"/>
              </a:rPr>
              <a:t>Metro </a:t>
            </a:r>
            <a:r>
              <a:rPr sz="1762" kern="0" spc="35" dirty="0">
                <a:solidFill>
                  <a:sysClr val="windowText" lastClr="000000"/>
                </a:solidFill>
                <a:latin typeface="Calibri"/>
                <a:cs typeface="Calibri"/>
              </a:rPr>
              <a:t>Manila</a:t>
            </a:r>
            <a:r>
              <a:rPr sz="1762" kern="0" spc="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spc="67" dirty="0">
                <a:solidFill>
                  <a:sysClr val="windowText" lastClr="000000"/>
                </a:solidFill>
                <a:latin typeface="Calibri"/>
                <a:cs typeface="Calibri"/>
              </a:rPr>
              <a:t>Subway</a:t>
            </a:r>
            <a:endParaRPr sz="1762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811242" y="5218999"/>
            <a:ext cx="2736688" cy="547848"/>
          </a:xfrm>
          <a:prstGeom prst="rect">
            <a:avLst/>
          </a:prstGeom>
        </p:spPr>
        <p:txBody>
          <a:bodyPr vert="horz" wrap="square" lIns="0" tIns="4070" rIns="0" bIns="0" rtlCol="0">
            <a:spAutoFit/>
          </a:bodyPr>
          <a:lstStyle/>
          <a:p>
            <a:pPr marL="8139" marR="3256" defTabSz="586039">
              <a:lnSpc>
                <a:spcPct val="102299"/>
              </a:lnSpc>
              <a:spcBef>
                <a:spcPts val="32"/>
              </a:spcBef>
            </a:pPr>
            <a:r>
              <a:rPr sz="1762" kern="0" spc="58" dirty="0">
                <a:solidFill>
                  <a:sysClr val="windowText" lastClr="000000"/>
                </a:solidFill>
                <a:latin typeface="Calibri"/>
                <a:cs typeface="Calibri"/>
              </a:rPr>
              <a:t>Upgraded</a:t>
            </a:r>
            <a:r>
              <a:rPr sz="1762" kern="0" spc="-4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spc="61" dirty="0">
                <a:solidFill>
                  <a:sysClr val="windowText" lastClr="000000"/>
                </a:solidFill>
                <a:latin typeface="Calibri"/>
                <a:cs typeface="Calibri"/>
              </a:rPr>
              <a:t>baggage</a:t>
            </a:r>
            <a:r>
              <a:rPr sz="1762" kern="0" spc="-32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spc="48" dirty="0">
                <a:solidFill>
                  <a:sysClr val="windowText" lastClr="000000"/>
                </a:solidFill>
                <a:latin typeface="Calibri"/>
                <a:cs typeface="Calibri"/>
              </a:rPr>
              <a:t>handling </a:t>
            </a:r>
            <a:r>
              <a:rPr sz="1762" kern="0" spc="70" dirty="0">
                <a:solidFill>
                  <a:sysClr val="windowText" lastClr="000000"/>
                </a:solidFill>
                <a:latin typeface="Calibri"/>
                <a:cs typeface="Calibri"/>
              </a:rPr>
              <a:t>system</a:t>
            </a:r>
            <a:endParaRPr sz="1762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400611" y="1220154"/>
            <a:ext cx="3028509" cy="5243301"/>
          </a:xfrm>
          <a:prstGeom prst="rect">
            <a:avLst/>
          </a:prstGeom>
        </p:spPr>
        <p:txBody>
          <a:bodyPr vert="horz" wrap="square" lIns="0" tIns="4070" rIns="0" bIns="0" rtlCol="0">
            <a:spAutoFit/>
          </a:bodyPr>
          <a:lstStyle/>
          <a:p>
            <a:pPr marL="8139" marR="3256" defTabSz="586039">
              <a:lnSpc>
                <a:spcPct val="102299"/>
              </a:lnSpc>
              <a:spcBef>
                <a:spcPts val="32"/>
              </a:spcBef>
            </a:pPr>
            <a:r>
              <a:rPr sz="1762" kern="0" spc="112" dirty="0">
                <a:solidFill>
                  <a:sysClr val="windowText" lastClr="000000"/>
                </a:solidFill>
                <a:latin typeface="Calibri"/>
                <a:cs typeface="Calibri"/>
              </a:rPr>
              <a:t>Use</a:t>
            </a:r>
            <a:r>
              <a:rPr sz="1762" kern="0" spc="-19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dirty="0">
                <a:solidFill>
                  <a:sysClr val="windowText" lastClr="000000"/>
                </a:solidFill>
                <a:latin typeface="Calibri"/>
                <a:cs typeface="Calibri"/>
              </a:rPr>
              <a:t>of</a:t>
            </a:r>
            <a:r>
              <a:rPr sz="1762" kern="0" spc="-48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spc="58" dirty="0">
                <a:solidFill>
                  <a:sysClr val="windowText" lastClr="000000"/>
                </a:solidFill>
                <a:latin typeface="Calibri"/>
                <a:cs typeface="Calibri"/>
              </a:rPr>
              <a:t>updated</a:t>
            </a:r>
            <a:r>
              <a:rPr sz="1762" kern="0" spc="19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spc="58" dirty="0">
                <a:solidFill>
                  <a:sysClr val="windowText" lastClr="000000"/>
                </a:solidFill>
                <a:latin typeface="Calibri"/>
                <a:cs typeface="Calibri"/>
              </a:rPr>
              <a:t>Pax</a:t>
            </a:r>
            <a:r>
              <a:rPr sz="1762" kern="0" spc="-13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spc="73" dirty="0">
                <a:solidFill>
                  <a:sysClr val="windowText" lastClr="000000"/>
                </a:solidFill>
                <a:latin typeface="Calibri"/>
                <a:cs typeface="Calibri"/>
              </a:rPr>
              <a:t>Processing </a:t>
            </a:r>
            <a:r>
              <a:rPr sz="1762" kern="0" spc="96" dirty="0">
                <a:solidFill>
                  <a:sysClr val="windowText" lastClr="000000"/>
                </a:solidFill>
                <a:latin typeface="Calibri"/>
                <a:cs typeface="Calibri"/>
              </a:rPr>
              <a:t>Systems</a:t>
            </a:r>
            <a:r>
              <a:rPr sz="1762" kern="0" spc="-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spc="54" dirty="0">
                <a:solidFill>
                  <a:sysClr val="windowText" lastClr="000000"/>
                </a:solidFill>
                <a:latin typeface="Calibri"/>
                <a:cs typeface="Calibri"/>
              </a:rPr>
              <a:t>(Self</a:t>
            </a:r>
            <a:r>
              <a:rPr sz="1762" kern="0" spc="-13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spc="128" dirty="0">
                <a:solidFill>
                  <a:sysClr val="windowText" lastClr="000000"/>
                </a:solidFill>
                <a:latin typeface="Calibri"/>
                <a:cs typeface="Calibri"/>
              </a:rPr>
              <a:t>Check-</a:t>
            </a:r>
            <a:r>
              <a:rPr sz="1762" kern="0" spc="38" dirty="0">
                <a:solidFill>
                  <a:sysClr val="windowText" lastClr="000000"/>
                </a:solidFill>
                <a:latin typeface="Calibri"/>
                <a:cs typeface="Calibri"/>
              </a:rPr>
              <a:t>in,</a:t>
            </a:r>
            <a:r>
              <a:rPr sz="1762" kern="0" spc="1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spc="61" dirty="0">
                <a:solidFill>
                  <a:sysClr val="windowText" lastClr="000000"/>
                </a:solidFill>
                <a:latin typeface="Calibri"/>
                <a:cs typeface="Calibri"/>
              </a:rPr>
              <a:t>Self </a:t>
            </a:r>
            <a:r>
              <a:rPr sz="1762" kern="0" spc="77" dirty="0">
                <a:solidFill>
                  <a:sysClr val="windowText" lastClr="000000"/>
                </a:solidFill>
                <a:latin typeface="Calibri"/>
                <a:cs typeface="Calibri"/>
              </a:rPr>
              <a:t>Bag-</a:t>
            </a:r>
            <a:r>
              <a:rPr sz="1762" kern="0" spc="38" dirty="0">
                <a:solidFill>
                  <a:sysClr val="windowText" lastClr="000000"/>
                </a:solidFill>
                <a:latin typeface="Calibri"/>
                <a:cs typeface="Calibri"/>
              </a:rPr>
              <a:t>drop,</a:t>
            </a:r>
            <a:r>
              <a:rPr sz="1762" kern="0" spc="-32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spc="58" dirty="0">
                <a:solidFill>
                  <a:sysClr val="windowText" lastClr="000000"/>
                </a:solidFill>
                <a:latin typeface="Calibri"/>
                <a:cs typeface="Calibri"/>
              </a:rPr>
              <a:t>Biometrics)</a:t>
            </a:r>
            <a:endParaRPr sz="17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586039">
              <a:spcBef>
                <a:spcPts val="1189"/>
              </a:spcBef>
            </a:pPr>
            <a:endParaRPr sz="17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24418" marR="429751" defTabSz="586039">
              <a:lnSpc>
                <a:spcPct val="102299"/>
              </a:lnSpc>
            </a:pPr>
            <a:r>
              <a:rPr sz="1762" kern="0" dirty="0">
                <a:solidFill>
                  <a:sysClr val="windowText" lastClr="000000"/>
                </a:solidFill>
                <a:latin typeface="Calibri"/>
                <a:cs typeface="Calibri"/>
              </a:rPr>
              <a:t>World</a:t>
            </a:r>
            <a:r>
              <a:rPr sz="1762" kern="0" spc="7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spc="138" dirty="0">
                <a:solidFill>
                  <a:sysClr val="windowText" lastClr="000000"/>
                </a:solidFill>
                <a:latin typeface="Calibri"/>
                <a:cs typeface="Calibri"/>
              </a:rPr>
              <a:t>class</a:t>
            </a:r>
            <a:r>
              <a:rPr sz="1762" kern="0" spc="58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dirty="0">
                <a:solidFill>
                  <a:sysClr val="windowText" lastClr="000000"/>
                </a:solidFill>
                <a:latin typeface="Calibri"/>
                <a:cs typeface="Calibri"/>
              </a:rPr>
              <a:t>retail</a:t>
            </a:r>
            <a:r>
              <a:rPr sz="1762" kern="0" spc="77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spc="67" dirty="0">
                <a:solidFill>
                  <a:sysClr val="windowText" lastClr="000000"/>
                </a:solidFill>
                <a:latin typeface="Calibri"/>
                <a:cs typeface="Calibri"/>
              </a:rPr>
              <a:t>and</a:t>
            </a:r>
            <a:r>
              <a:rPr sz="1762" kern="0" spc="70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spc="32" dirty="0">
                <a:solidFill>
                  <a:sysClr val="windowText" lastClr="000000"/>
                </a:solidFill>
                <a:latin typeface="Calibri"/>
                <a:cs typeface="Calibri"/>
              </a:rPr>
              <a:t>F&amp;B </a:t>
            </a:r>
            <a:r>
              <a:rPr sz="1762" kern="0" spc="48" dirty="0">
                <a:solidFill>
                  <a:sysClr val="windowText" lastClr="000000"/>
                </a:solidFill>
                <a:latin typeface="Calibri"/>
                <a:cs typeface="Calibri"/>
              </a:rPr>
              <a:t>experience</a:t>
            </a:r>
            <a:endParaRPr sz="17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586039"/>
            <a:endParaRPr sz="17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586039">
              <a:spcBef>
                <a:spcPts val="519"/>
              </a:spcBef>
            </a:pPr>
            <a:endParaRPr sz="17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37034" marR="409810" defTabSz="586039">
              <a:lnSpc>
                <a:spcPct val="102400"/>
              </a:lnSpc>
            </a:pPr>
            <a:r>
              <a:rPr sz="1762" kern="0" spc="58" dirty="0">
                <a:solidFill>
                  <a:sysClr val="windowText" lastClr="000000"/>
                </a:solidFill>
                <a:latin typeface="Calibri"/>
                <a:cs typeface="Calibri"/>
              </a:rPr>
              <a:t>Runway</a:t>
            </a:r>
            <a:r>
              <a:rPr sz="1762" kern="0" spc="48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spc="58" dirty="0">
                <a:solidFill>
                  <a:sysClr val="windowText" lastClr="000000"/>
                </a:solidFill>
                <a:latin typeface="Calibri"/>
                <a:cs typeface="Calibri"/>
              </a:rPr>
              <a:t>efficiency</a:t>
            </a:r>
            <a:r>
              <a:rPr sz="1762" kern="0" spc="-3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dirty="0">
                <a:solidFill>
                  <a:sysClr val="windowText" lastClr="000000"/>
                </a:solidFill>
                <a:latin typeface="Calibri"/>
                <a:cs typeface="Calibri"/>
              </a:rPr>
              <a:t>from</a:t>
            </a:r>
            <a:r>
              <a:rPr sz="1762" kern="0" spc="61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spc="32" dirty="0">
                <a:solidFill>
                  <a:sysClr val="windowText" lastClr="000000"/>
                </a:solidFill>
                <a:latin typeface="Calibri"/>
                <a:cs typeface="Calibri"/>
              </a:rPr>
              <a:t>40 </a:t>
            </a:r>
            <a:r>
              <a:rPr sz="1762" kern="0" dirty="0">
                <a:solidFill>
                  <a:sysClr val="windowText" lastClr="000000"/>
                </a:solidFill>
                <a:latin typeface="Calibri"/>
                <a:cs typeface="Calibri"/>
              </a:rPr>
              <a:t>to</a:t>
            </a:r>
            <a:r>
              <a:rPr sz="1762" kern="0" spc="-3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spc="48" dirty="0">
                <a:solidFill>
                  <a:sysClr val="windowText" lastClr="000000"/>
                </a:solidFill>
                <a:latin typeface="Calibri"/>
                <a:cs typeface="Calibri"/>
              </a:rPr>
              <a:t>48</a:t>
            </a:r>
            <a:r>
              <a:rPr sz="1762" kern="0" spc="2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spc="64" dirty="0">
                <a:solidFill>
                  <a:sysClr val="windowText" lastClr="000000"/>
                </a:solidFill>
                <a:latin typeface="Calibri"/>
                <a:cs typeface="Calibri"/>
              </a:rPr>
              <a:t>movements</a:t>
            </a:r>
            <a:r>
              <a:rPr sz="1762" kern="0" spc="1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dirty="0">
                <a:solidFill>
                  <a:sysClr val="windowText" lastClr="000000"/>
                </a:solidFill>
                <a:latin typeface="Calibri"/>
                <a:cs typeface="Calibri"/>
              </a:rPr>
              <a:t>per</a:t>
            </a:r>
            <a:r>
              <a:rPr sz="1762" kern="0" spc="48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spc="22" dirty="0">
                <a:solidFill>
                  <a:sysClr val="windowText" lastClr="000000"/>
                </a:solidFill>
                <a:latin typeface="Calibri"/>
                <a:cs typeface="Calibri"/>
              </a:rPr>
              <a:t>hour</a:t>
            </a:r>
            <a:endParaRPr sz="17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586039"/>
            <a:endParaRPr sz="17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586039">
              <a:spcBef>
                <a:spcPts val="420"/>
              </a:spcBef>
            </a:pPr>
            <a:endParaRPr sz="17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1802" marR="269408" defTabSz="586039">
              <a:lnSpc>
                <a:spcPct val="102299"/>
              </a:lnSpc>
            </a:pPr>
            <a:r>
              <a:rPr sz="1762" kern="0" spc="51" dirty="0">
                <a:solidFill>
                  <a:sysClr val="windowText" lastClr="000000"/>
                </a:solidFill>
                <a:latin typeface="Calibri"/>
                <a:cs typeface="Calibri"/>
              </a:rPr>
              <a:t>Efficient</a:t>
            </a:r>
            <a:r>
              <a:rPr sz="1762" kern="0" spc="-4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spc="77" dirty="0">
                <a:solidFill>
                  <a:sysClr val="windowText" lastClr="000000"/>
                </a:solidFill>
                <a:latin typeface="Calibri"/>
                <a:cs typeface="Calibri"/>
              </a:rPr>
              <a:t>passenger</a:t>
            </a:r>
            <a:r>
              <a:rPr sz="1762" kern="0" spc="-19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spc="38" dirty="0">
                <a:solidFill>
                  <a:sysClr val="windowText" lastClr="000000"/>
                </a:solidFill>
                <a:latin typeface="Calibri"/>
                <a:cs typeface="Calibri"/>
              </a:rPr>
              <a:t>terminal </a:t>
            </a:r>
            <a:r>
              <a:rPr sz="1762" kern="0" spc="35" dirty="0">
                <a:solidFill>
                  <a:sysClr val="windowText" lastClr="000000"/>
                </a:solidFill>
                <a:latin typeface="Calibri"/>
                <a:cs typeface="Calibri"/>
              </a:rPr>
              <a:t>transfers</a:t>
            </a:r>
            <a:endParaRPr sz="17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586039"/>
            <a:endParaRPr sz="17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defTabSz="586039">
              <a:spcBef>
                <a:spcPts val="320"/>
              </a:spcBef>
            </a:pPr>
            <a:endParaRPr sz="1762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50056" marR="400857" defTabSz="586039">
              <a:lnSpc>
                <a:spcPct val="102299"/>
              </a:lnSpc>
              <a:spcBef>
                <a:spcPts val="3"/>
              </a:spcBef>
            </a:pPr>
            <a:r>
              <a:rPr sz="1762" kern="0" spc="77" dirty="0">
                <a:solidFill>
                  <a:sysClr val="windowText" lastClr="000000"/>
                </a:solidFill>
                <a:latin typeface="Calibri"/>
                <a:cs typeface="Calibri"/>
              </a:rPr>
              <a:t>Double</a:t>
            </a:r>
            <a:r>
              <a:rPr sz="1762" kern="0" spc="-3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spc="38" dirty="0">
                <a:solidFill>
                  <a:sysClr val="windowText" lastClr="000000"/>
                </a:solidFill>
                <a:latin typeface="Calibri"/>
                <a:cs typeface="Calibri"/>
              </a:rPr>
              <a:t>the</a:t>
            </a:r>
            <a:r>
              <a:rPr sz="1762" kern="0" spc="-32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spc="83" dirty="0">
                <a:solidFill>
                  <a:sysClr val="windowText" lastClr="000000"/>
                </a:solidFill>
                <a:latin typeface="Calibri"/>
                <a:cs typeface="Calibri"/>
              </a:rPr>
              <a:t>capacity</a:t>
            </a:r>
            <a:r>
              <a:rPr sz="1762" kern="0" spc="-45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spc="32" dirty="0">
                <a:solidFill>
                  <a:sysClr val="windowText" lastClr="000000"/>
                </a:solidFill>
                <a:latin typeface="Calibri"/>
                <a:cs typeface="Calibri"/>
              </a:rPr>
              <a:t>of</a:t>
            </a:r>
            <a:r>
              <a:rPr sz="1762" kern="0" spc="-16" dirty="0">
                <a:solidFill>
                  <a:sysClr val="windowText" lastClr="000000"/>
                </a:solidFill>
                <a:latin typeface="Calibri"/>
                <a:cs typeface="Calibri"/>
              </a:rPr>
              <a:t> </a:t>
            </a:r>
            <a:r>
              <a:rPr sz="1762" kern="0" spc="67" dirty="0">
                <a:solidFill>
                  <a:sysClr val="windowText" lastClr="000000"/>
                </a:solidFill>
                <a:latin typeface="Calibri"/>
                <a:cs typeface="Calibri"/>
              </a:rPr>
              <a:t>car </a:t>
            </a:r>
            <a:r>
              <a:rPr sz="1762" kern="0" spc="38" dirty="0">
                <a:solidFill>
                  <a:sysClr val="windowText" lastClr="000000"/>
                </a:solidFill>
                <a:latin typeface="Calibri"/>
                <a:cs typeface="Calibri"/>
              </a:rPr>
              <a:t>parking</a:t>
            </a:r>
            <a:endParaRPr sz="1762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6273050" y="3375605"/>
            <a:ext cx="1117223" cy="3357367"/>
            <a:chOff x="7820025" y="5266563"/>
            <a:chExt cx="1743075" cy="5238115"/>
          </a:xfrm>
        </p:grpSpPr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867650" y="5266563"/>
              <a:ext cx="1695450" cy="171424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820025" y="7114158"/>
              <a:ext cx="1704975" cy="161899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867650" y="8895079"/>
              <a:ext cx="1695450" cy="16094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NNIC Colors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07D75"/>
      </a:accent1>
      <a:accent2>
        <a:srgbClr val="003E51"/>
      </a:accent2>
      <a:accent3>
        <a:srgbClr val="A3D65E"/>
      </a:accent3>
      <a:accent4>
        <a:srgbClr val="041E41"/>
      </a:accent4>
      <a:accent5>
        <a:srgbClr val="000000"/>
      </a:accent5>
      <a:accent6>
        <a:srgbClr val="86BEB5"/>
      </a:accent6>
      <a:hlink>
        <a:srgbClr val="467886"/>
      </a:hlink>
      <a:folHlink>
        <a:srgbClr val="6E7C8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ustom Design">
  <a:themeElements>
    <a:clrScheme name="Custom 7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07D75"/>
      </a:accent1>
      <a:accent2>
        <a:srgbClr val="003E51"/>
      </a:accent2>
      <a:accent3>
        <a:srgbClr val="DB3A34"/>
      </a:accent3>
      <a:accent4>
        <a:srgbClr val="FFC857"/>
      </a:accent4>
      <a:accent5>
        <a:srgbClr val="323031"/>
      </a:accent5>
      <a:accent6>
        <a:srgbClr val="86BEB5"/>
      </a:accent6>
      <a:hlink>
        <a:srgbClr val="467886"/>
      </a:hlink>
      <a:folHlink>
        <a:srgbClr val="6E7C8E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2018</TotalTime>
  <Words>1143</Words>
  <Application>Microsoft Office PowerPoint</Application>
  <PresentationFormat>Widescreen</PresentationFormat>
  <Paragraphs>276</Paragraphs>
  <Slides>25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Aptos</vt:lpstr>
      <vt:lpstr>Aptos ExtraBold</vt:lpstr>
      <vt:lpstr>Aptos Narrow</vt:lpstr>
      <vt:lpstr>Arial</vt:lpstr>
      <vt:lpstr>Calibri</vt:lpstr>
      <vt:lpstr>Calibri Light</vt:lpstr>
      <vt:lpstr>Century Gothic</vt:lpstr>
      <vt:lpstr>Courier New</vt:lpstr>
      <vt:lpstr>Gill Sans MT</vt:lpstr>
      <vt:lpstr>Helvetica</vt:lpstr>
      <vt:lpstr>Montserrat SemiBold</vt:lpstr>
      <vt:lpstr>Wingdings</vt:lpstr>
      <vt:lpstr>1_Office Theme</vt:lpstr>
      <vt:lpstr>Custom Design</vt:lpstr>
      <vt:lpstr>3_Office Theme</vt:lpstr>
      <vt:lpstr>1_Custom Design</vt:lpstr>
      <vt:lpstr>PowerPoint Presentation</vt:lpstr>
      <vt:lpstr>37</vt:lpstr>
      <vt:lpstr>PowerPoint Presentation</vt:lpstr>
      <vt:lpstr>Snapshot of NAIA</vt:lpstr>
      <vt:lpstr>2024 PASSENGERS, ATM &amp; CARGO</vt:lpstr>
      <vt:lpstr>PowerPoint Presentation</vt:lpstr>
      <vt:lpstr>PowerPoint Presentation</vt:lpstr>
      <vt:lpstr>CA OBJECTIVES</vt:lpstr>
      <vt:lpstr>Within 4-5 Years</vt:lpstr>
      <vt:lpstr>PowerPoint Presentation</vt:lpstr>
      <vt:lpstr>IT SYSTEMS ROADMAP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Aviation Conference</dc:title>
  <dc:subject/>
  <dc:creator>CMC</dc:creator>
  <cp:keywords/>
  <dc:description>generated using python-pptx</dc:description>
  <cp:lastModifiedBy>Cesar M. Chiong</cp:lastModifiedBy>
  <cp:revision>17</cp:revision>
  <dcterms:created xsi:type="dcterms:W3CDTF">2013-01-27T09:14:16Z</dcterms:created>
  <dcterms:modified xsi:type="dcterms:W3CDTF">2025-09-02T23:21:19Z</dcterms:modified>
  <cp:category/>
</cp:coreProperties>
</file>